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Arial Bold" panose="020B0802020202020204" pitchFamily="34" charset="0"/>
      <p:regular r:id="rId30"/>
      <p:bold r:id="rId31"/>
    </p:embeddedFont>
    <p:embeddedFont>
      <p:font typeface="Calibri" panose="020F0502020204030204" pitchFamily="34" charset="0"/>
      <p:regular r:id="rId32"/>
      <p:bold r:id="rId33"/>
      <p:italic r:id="rId34"/>
      <p:boldItalic r:id="rId35"/>
    </p:embeddedFont>
    <p:embeddedFont>
      <p:font typeface="Coco Gothic Bold" pitchFamily="2" charset="0"/>
      <p:regular r:id="rId36"/>
      <p:bold r:id="rId37"/>
      <p:italic r:id="rId38"/>
      <p:boldItalic r:id="rId39"/>
    </p:embeddedFont>
    <p:embeddedFont>
      <p:font typeface="Evolventa" panose="020B0502020202020204" pitchFamily="34" charset="0"/>
      <p:regular r:id="rId40"/>
    </p:embeddedFont>
    <p:embeddedFont>
      <p:font typeface="Evolventa Bold" panose="020B0702020202020204" pitchFamily="34" charset="0"/>
      <p:regular r:id="rId41"/>
      <p:bold r:id="rId42"/>
    </p:embeddedFont>
    <p:embeddedFont>
      <p:font typeface="Open Sans" panose="020B0606030504020204" pitchFamily="34" charset="0"/>
      <p:regular r:id="rId43"/>
      <p:bold r:id="rId44"/>
      <p:italic r:id="rId45"/>
      <p:boldItalic r:id="rId46"/>
    </p:embeddedFont>
    <p:embeddedFont>
      <p:font typeface="Peace Sans" panose="02000505040000020004" pitchFamily="2"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48" autoAdjust="0"/>
  </p:normalViewPr>
  <p:slideViewPr>
    <p:cSldViewPr>
      <p:cViewPr varScale="1">
        <p:scale>
          <a:sx n="71" d="100"/>
          <a:sy n="71" d="100"/>
        </p:scale>
        <p:origin x="76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8.svg"/><Relationship Id="rId7" Type="http://schemas.openxmlformats.org/officeDocument/2006/relationships/image" Target="../media/image47.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89.png"/><Relationship Id="rId4" Type="http://schemas.openxmlformats.org/officeDocument/2006/relationships/image" Target="../media/image10.png"/><Relationship Id="rId9" Type="http://schemas.openxmlformats.org/officeDocument/2006/relationships/image" Target="../media/image93.png"/></Relationships>
</file>

<file path=ppt/slides/_rels/slide11.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8.svg"/><Relationship Id="rId7" Type="http://schemas.openxmlformats.org/officeDocument/2006/relationships/image" Target="../media/image45.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8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88.svg"/><Relationship Id="rId7" Type="http://schemas.openxmlformats.org/officeDocument/2006/relationships/image" Target="../media/image96.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89.png"/><Relationship Id="rId4" Type="http://schemas.openxmlformats.org/officeDocument/2006/relationships/image" Target="../media/image10.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82.png"/><Relationship Id="rId7" Type="http://schemas.openxmlformats.org/officeDocument/2006/relationships/image" Target="../media/image97.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svg"/><Relationship Id="rId9" Type="http://schemas.openxmlformats.org/officeDocument/2006/relationships/image" Target="../media/image99.jpeg"/></Relationships>
</file>

<file path=ppt/slides/_rels/slide14.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82.png"/><Relationship Id="rId7" Type="http://schemas.openxmlformats.org/officeDocument/2006/relationships/image" Target="../media/image97.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svg"/></Relationships>
</file>

<file path=ppt/slides/_rels/slide1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82.png"/><Relationship Id="rId7" Type="http://schemas.openxmlformats.org/officeDocument/2006/relationships/image" Target="../media/image97.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svg"/></Relationships>
</file>

<file path=ppt/slides/_rels/slide16.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82.png"/><Relationship Id="rId7" Type="http://schemas.openxmlformats.org/officeDocument/2006/relationships/image" Target="../media/image97.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svg"/></Relationships>
</file>

<file path=ppt/slides/_rels/slide17.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82.png"/><Relationship Id="rId7" Type="http://schemas.openxmlformats.org/officeDocument/2006/relationships/image" Target="../media/image103.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svg"/><Relationship Id="rId9" Type="http://schemas.openxmlformats.org/officeDocument/2006/relationships/image" Target="../media/image105.jpeg"/></Relationships>
</file>

<file path=ppt/slides/_rels/slide18.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82.png"/><Relationship Id="rId7" Type="http://schemas.openxmlformats.org/officeDocument/2006/relationships/image" Target="../media/image103.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svg"/></Relationships>
</file>

<file path=ppt/slides/_rels/slide1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107.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svg"/></Relationships>
</file>

<file path=ppt/slides/_rels/slide2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82.png"/><Relationship Id="rId7" Type="http://schemas.openxmlformats.org/officeDocument/2006/relationships/image" Target="../media/image108.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svg"/><Relationship Id="rId9" Type="http://schemas.openxmlformats.org/officeDocument/2006/relationships/image" Target="../media/image110.png"/></Relationships>
</file>

<file path=ppt/slides/_rels/slide22.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82.png"/><Relationship Id="rId7" Type="http://schemas.openxmlformats.org/officeDocument/2006/relationships/image" Target="../media/image111.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svg"/></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113.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svg"/></Relationships>
</file>

<file path=ppt/slides/_rels/slide24.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5.svg"/><Relationship Id="rId7" Type="http://schemas.openxmlformats.org/officeDocument/2006/relationships/image" Target="../media/image118.png"/><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117.png"/><Relationship Id="rId4" Type="http://schemas.openxmlformats.org/officeDocument/2006/relationships/image" Target="../media/image116.png"/><Relationship Id="rId9" Type="http://schemas.openxmlformats.org/officeDocument/2006/relationships/image" Target="../media/image120.png"/></Relationships>
</file>

<file path=ppt/slides/_rels/slide25.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5.svg"/><Relationship Id="rId7" Type="http://schemas.openxmlformats.org/officeDocument/2006/relationships/image" Target="../media/image121.png"/><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117.png"/><Relationship Id="rId4" Type="http://schemas.openxmlformats.org/officeDocument/2006/relationships/image" Target="../media/image116.png"/></Relationships>
</file>

<file path=ppt/slides/_rels/slide26.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5.svg"/><Relationship Id="rId7" Type="http://schemas.openxmlformats.org/officeDocument/2006/relationships/image" Target="../media/image123.png"/><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117.png"/><Relationship Id="rId4" Type="http://schemas.openxmlformats.org/officeDocument/2006/relationships/image" Target="../media/image116.png"/><Relationship Id="rId9" Type="http://schemas.openxmlformats.org/officeDocument/2006/relationships/image" Target="../media/image125.png"/></Relationships>
</file>

<file path=ppt/slides/_rels/slide27.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15.svg"/><Relationship Id="rId7" Type="http://schemas.openxmlformats.org/officeDocument/2006/relationships/image" Target="../media/image126.png"/><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117.png"/><Relationship Id="rId4" Type="http://schemas.openxmlformats.org/officeDocument/2006/relationships/image" Target="../media/image116.png"/><Relationship Id="rId9" Type="http://schemas.openxmlformats.org/officeDocument/2006/relationships/image" Target="../media/image12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sv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hyperlink" Target="http://www.mim.hneu.edu.ua/" TargetMode="External"/><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sv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7.sv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4.png"/><Relationship Id="rId9" Type="http://schemas.openxmlformats.org/officeDocument/2006/relationships/image" Target="../media/image38.png"/><Relationship Id="rId14" Type="http://schemas.openxmlformats.org/officeDocument/2006/relationships/image" Target="../media/image43.png"/></Relationships>
</file>

<file path=ppt/slides/_rels/slide7.xml.rels><?xml version="1.0" encoding="UTF-8" standalone="yes"?>
<Relationships xmlns="http://schemas.openxmlformats.org/package/2006/relationships"><Relationship Id="rId13" Type="http://schemas.openxmlformats.org/officeDocument/2006/relationships/image" Target="../media/image54.jpeg"/><Relationship Id="rId18" Type="http://schemas.openxmlformats.org/officeDocument/2006/relationships/image" Target="../media/image59.png"/><Relationship Id="rId26" Type="http://schemas.openxmlformats.org/officeDocument/2006/relationships/image" Target="../media/image66.png"/><Relationship Id="rId39" Type="http://schemas.openxmlformats.org/officeDocument/2006/relationships/image" Target="../media/image79.png"/><Relationship Id="rId21" Type="http://schemas.openxmlformats.org/officeDocument/2006/relationships/image" Target="../media/image61.png"/><Relationship Id="rId34" Type="http://schemas.openxmlformats.org/officeDocument/2006/relationships/image" Target="../media/image7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5.png"/><Relationship Id="rId33" Type="http://schemas.openxmlformats.org/officeDocument/2006/relationships/image" Target="../media/image73.png"/><Relationship Id="rId38" Type="http://schemas.openxmlformats.org/officeDocument/2006/relationships/image" Target="../media/image78.png"/><Relationship Id="rId2" Type="http://schemas.openxmlformats.org/officeDocument/2006/relationships/image" Target="../media/image4.png"/><Relationship Id="rId16" Type="http://schemas.openxmlformats.org/officeDocument/2006/relationships/image" Target="../media/image57.png"/><Relationship Id="rId20" Type="http://schemas.openxmlformats.org/officeDocument/2006/relationships/image" Target="../media/image60.png"/><Relationship Id="rId29"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64.png"/><Relationship Id="rId32" Type="http://schemas.openxmlformats.org/officeDocument/2006/relationships/image" Target="../media/image72.png"/><Relationship Id="rId37" Type="http://schemas.openxmlformats.org/officeDocument/2006/relationships/image" Target="../media/image77.png"/><Relationship Id="rId40" Type="http://schemas.openxmlformats.org/officeDocument/2006/relationships/image" Target="../media/image80.png"/><Relationship Id="rId5" Type="http://schemas.openxmlformats.org/officeDocument/2006/relationships/image" Target="../media/image46.png"/><Relationship Id="rId15" Type="http://schemas.openxmlformats.org/officeDocument/2006/relationships/image" Target="../media/image56.png"/><Relationship Id="rId23" Type="http://schemas.openxmlformats.org/officeDocument/2006/relationships/image" Target="../media/image63.png"/><Relationship Id="rId28" Type="http://schemas.openxmlformats.org/officeDocument/2006/relationships/image" Target="../media/image68.png"/><Relationship Id="rId36" Type="http://schemas.openxmlformats.org/officeDocument/2006/relationships/image" Target="../media/image76.png"/><Relationship Id="rId10" Type="http://schemas.openxmlformats.org/officeDocument/2006/relationships/image" Target="../media/image51.png"/><Relationship Id="rId19" Type="http://schemas.openxmlformats.org/officeDocument/2006/relationships/image" Target="../media/image31.png"/><Relationship Id="rId31" Type="http://schemas.openxmlformats.org/officeDocument/2006/relationships/image" Target="../media/image7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70.png"/><Relationship Id="rId35" Type="http://schemas.openxmlformats.org/officeDocument/2006/relationships/image" Target="../media/image75.png"/><Relationship Id="rId8" Type="http://schemas.openxmlformats.org/officeDocument/2006/relationships/image" Target="../media/image49.png"/><Relationship Id="rId3"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svg"/></Relationships>
</file>

<file path=ppt/slides/_rels/slide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8.svg"/><Relationship Id="rId7" Type="http://schemas.openxmlformats.org/officeDocument/2006/relationships/image" Target="../media/image90.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89.png"/><Relationship Id="rId4" Type="http://schemas.openxmlformats.org/officeDocument/2006/relationships/image" Target="../media/image10.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FF2"/>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5856386" cy="9583621"/>
            <a:chOff x="0" y="0"/>
            <a:chExt cx="37652678" cy="22757330"/>
          </a:xfrm>
        </p:grpSpPr>
        <p:sp>
          <p:nvSpPr>
            <p:cNvPr id="3" name="Freeform 3"/>
            <p:cNvSpPr/>
            <p:nvPr/>
          </p:nvSpPr>
          <p:spPr>
            <a:xfrm>
              <a:off x="72390" y="72390"/>
              <a:ext cx="37507899" cy="22612551"/>
            </a:xfrm>
            <a:custGeom>
              <a:avLst/>
              <a:gdLst/>
              <a:ahLst/>
              <a:cxnLst/>
              <a:rect l="l" t="t" r="r" b="b"/>
              <a:pathLst>
                <a:path w="37507899" h="22612551">
                  <a:moveTo>
                    <a:pt x="0" y="0"/>
                  </a:moveTo>
                  <a:lnTo>
                    <a:pt x="37507899" y="0"/>
                  </a:lnTo>
                  <a:lnTo>
                    <a:pt x="37507899" y="22612551"/>
                  </a:lnTo>
                  <a:lnTo>
                    <a:pt x="0" y="22612551"/>
                  </a:lnTo>
                  <a:lnTo>
                    <a:pt x="0" y="0"/>
                  </a:lnTo>
                  <a:close/>
                </a:path>
              </a:pathLst>
            </a:custGeom>
            <a:solidFill>
              <a:srgbClr val="3E588C"/>
            </a:solidFill>
          </p:spPr>
        </p:sp>
        <p:sp>
          <p:nvSpPr>
            <p:cNvPr id="4" name="Freeform 4"/>
            <p:cNvSpPr/>
            <p:nvPr/>
          </p:nvSpPr>
          <p:spPr>
            <a:xfrm>
              <a:off x="0" y="0"/>
              <a:ext cx="37652678" cy="22757330"/>
            </a:xfrm>
            <a:custGeom>
              <a:avLst/>
              <a:gdLst/>
              <a:ahLst/>
              <a:cxnLst/>
              <a:rect l="l" t="t" r="r" b="b"/>
              <a:pathLst>
                <a:path w="37652678" h="22757330">
                  <a:moveTo>
                    <a:pt x="37507900" y="22612550"/>
                  </a:moveTo>
                  <a:lnTo>
                    <a:pt x="37652678" y="22612550"/>
                  </a:lnTo>
                  <a:lnTo>
                    <a:pt x="37652678" y="22757330"/>
                  </a:lnTo>
                  <a:lnTo>
                    <a:pt x="37507900" y="22757330"/>
                  </a:lnTo>
                  <a:lnTo>
                    <a:pt x="37507900" y="22612550"/>
                  </a:lnTo>
                  <a:close/>
                  <a:moveTo>
                    <a:pt x="0" y="144780"/>
                  </a:moveTo>
                  <a:lnTo>
                    <a:pt x="144780" y="144780"/>
                  </a:lnTo>
                  <a:lnTo>
                    <a:pt x="144780" y="22612550"/>
                  </a:lnTo>
                  <a:lnTo>
                    <a:pt x="0" y="22612550"/>
                  </a:lnTo>
                  <a:lnTo>
                    <a:pt x="0" y="144780"/>
                  </a:lnTo>
                  <a:close/>
                  <a:moveTo>
                    <a:pt x="0" y="22612550"/>
                  </a:moveTo>
                  <a:lnTo>
                    <a:pt x="144780" y="22612550"/>
                  </a:lnTo>
                  <a:lnTo>
                    <a:pt x="144780" y="22757330"/>
                  </a:lnTo>
                  <a:lnTo>
                    <a:pt x="0" y="22757330"/>
                  </a:lnTo>
                  <a:lnTo>
                    <a:pt x="0" y="22612550"/>
                  </a:lnTo>
                  <a:close/>
                  <a:moveTo>
                    <a:pt x="37507900" y="144780"/>
                  </a:moveTo>
                  <a:lnTo>
                    <a:pt x="37652678" y="144780"/>
                  </a:lnTo>
                  <a:lnTo>
                    <a:pt x="37652678" y="22612550"/>
                  </a:lnTo>
                  <a:lnTo>
                    <a:pt x="37507900" y="22612550"/>
                  </a:lnTo>
                  <a:lnTo>
                    <a:pt x="37507900" y="144780"/>
                  </a:lnTo>
                  <a:close/>
                  <a:moveTo>
                    <a:pt x="144780" y="22612550"/>
                  </a:moveTo>
                  <a:lnTo>
                    <a:pt x="37507900" y="22612550"/>
                  </a:lnTo>
                  <a:lnTo>
                    <a:pt x="37507900" y="22757330"/>
                  </a:lnTo>
                  <a:lnTo>
                    <a:pt x="144780" y="22757330"/>
                  </a:lnTo>
                  <a:lnTo>
                    <a:pt x="144780" y="22612550"/>
                  </a:lnTo>
                  <a:close/>
                  <a:moveTo>
                    <a:pt x="37507900" y="0"/>
                  </a:moveTo>
                  <a:lnTo>
                    <a:pt x="37652678" y="0"/>
                  </a:lnTo>
                  <a:lnTo>
                    <a:pt x="37652678" y="144780"/>
                  </a:lnTo>
                  <a:lnTo>
                    <a:pt x="37507900" y="144780"/>
                  </a:lnTo>
                  <a:lnTo>
                    <a:pt x="37507900" y="0"/>
                  </a:lnTo>
                  <a:close/>
                  <a:moveTo>
                    <a:pt x="0" y="0"/>
                  </a:moveTo>
                  <a:lnTo>
                    <a:pt x="144780" y="0"/>
                  </a:lnTo>
                  <a:lnTo>
                    <a:pt x="144780" y="144780"/>
                  </a:lnTo>
                  <a:lnTo>
                    <a:pt x="0" y="144780"/>
                  </a:lnTo>
                  <a:lnTo>
                    <a:pt x="0" y="0"/>
                  </a:lnTo>
                  <a:close/>
                  <a:moveTo>
                    <a:pt x="144780" y="0"/>
                  </a:moveTo>
                  <a:lnTo>
                    <a:pt x="37507900" y="0"/>
                  </a:lnTo>
                  <a:lnTo>
                    <a:pt x="37507900" y="144780"/>
                  </a:lnTo>
                  <a:lnTo>
                    <a:pt x="144780" y="144780"/>
                  </a:lnTo>
                  <a:lnTo>
                    <a:pt x="144780" y="0"/>
                  </a:lnTo>
                  <a:close/>
                </a:path>
              </a:pathLst>
            </a:custGeom>
            <a:solidFill>
              <a:srgbClr val="2E414D"/>
            </a:solidFill>
          </p:spPr>
        </p:sp>
      </p:grpSp>
      <p:sp>
        <p:nvSpPr>
          <p:cNvPr id="5" name="Freeform 5"/>
          <p:cNvSpPr/>
          <p:nvPr/>
        </p:nvSpPr>
        <p:spPr>
          <a:xfrm>
            <a:off x="13169413" y="5737147"/>
            <a:ext cx="5415769" cy="5080976"/>
          </a:xfrm>
          <a:custGeom>
            <a:avLst/>
            <a:gdLst/>
            <a:ahLst/>
            <a:cxnLst/>
            <a:rect l="l" t="t" r="r" b="b"/>
            <a:pathLst>
              <a:path w="5415769" h="5080976">
                <a:moveTo>
                  <a:pt x="0" y="0"/>
                </a:moveTo>
                <a:lnTo>
                  <a:pt x="5415768" y="0"/>
                </a:lnTo>
                <a:lnTo>
                  <a:pt x="5415768" y="5080976"/>
                </a:lnTo>
                <a:lnTo>
                  <a:pt x="0" y="50809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129704" y="1187294"/>
            <a:ext cx="5785125" cy="9099706"/>
          </a:xfrm>
          <a:custGeom>
            <a:avLst/>
            <a:gdLst/>
            <a:ahLst/>
            <a:cxnLst/>
            <a:rect l="l" t="t" r="r" b="b"/>
            <a:pathLst>
              <a:path w="5785125" h="9099706">
                <a:moveTo>
                  <a:pt x="0" y="0"/>
                </a:moveTo>
                <a:lnTo>
                  <a:pt x="5785125" y="0"/>
                </a:lnTo>
                <a:lnTo>
                  <a:pt x="5785125" y="9099706"/>
                </a:lnTo>
                <a:lnTo>
                  <a:pt x="0" y="9099706"/>
                </a:lnTo>
                <a:lnTo>
                  <a:pt x="0" y="0"/>
                </a:lnTo>
                <a:close/>
              </a:path>
            </a:pathLst>
          </a:custGeom>
          <a:blipFill>
            <a:blip r:embed="rId4"/>
            <a:stretch>
              <a:fillRect l="-2411" r="-2411"/>
            </a:stretch>
          </a:blipFill>
        </p:spPr>
      </p:sp>
      <p:sp>
        <p:nvSpPr>
          <p:cNvPr id="7" name="Freeform 7"/>
          <p:cNvSpPr/>
          <p:nvPr/>
        </p:nvSpPr>
        <p:spPr>
          <a:xfrm>
            <a:off x="7256600" y="8360998"/>
            <a:ext cx="2190753" cy="1695998"/>
          </a:xfrm>
          <a:custGeom>
            <a:avLst/>
            <a:gdLst/>
            <a:ahLst/>
            <a:cxnLst/>
            <a:rect l="l" t="t" r="r" b="b"/>
            <a:pathLst>
              <a:path w="2190753" h="1695998">
                <a:moveTo>
                  <a:pt x="0" y="0"/>
                </a:moveTo>
                <a:lnTo>
                  <a:pt x="2190753" y="0"/>
                </a:lnTo>
                <a:lnTo>
                  <a:pt x="2190753" y="1695999"/>
                </a:lnTo>
                <a:lnTo>
                  <a:pt x="0" y="1695999"/>
                </a:lnTo>
                <a:lnTo>
                  <a:pt x="0" y="0"/>
                </a:lnTo>
                <a:close/>
              </a:path>
            </a:pathLst>
          </a:custGeom>
          <a:blipFill>
            <a:blip r:embed="rId5"/>
            <a:stretch>
              <a:fillRect/>
            </a:stretch>
          </a:blipFill>
        </p:spPr>
      </p:sp>
      <p:sp>
        <p:nvSpPr>
          <p:cNvPr id="8" name="Freeform 8"/>
          <p:cNvSpPr/>
          <p:nvPr/>
        </p:nvSpPr>
        <p:spPr>
          <a:xfrm>
            <a:off x="10369195" y="8012544"/>
            <a:ext cx="2274456" cy="2274456"/>
          </a:xfrm>
          <a:custGeom>
            <a:avLst/>
            <a:gdLst/>
            <a:ahLst/>
            <a:cxnLst/>
            <a:rect l="l" t="t" r="r" b="b"/>
            <a:pathLst>
              <a:path w="2274456" h="2274456">
                <a:moveTo>
                  <a:pt x="0" y="0"/>
                </a:moveTo>
                <a:lnTo>
                  <a:pt x="2274456" y="0"/>
                </a:lnTo>
                <a:lnTo>
                  <a:pt x="2274456" y="2274456"/>
                </a:lnTo>
                <a:lnTo>
                  <a:pt x="0" y="2274456"/>
                </a:lnTo>
                <a:lnTo>
                  <a:pt x="0" y="0"/>
                </a:lnTo>
                <a:close/>
              </a:path>
            </a:pathLst>
          </a:custGeom>
          <a:blipFill>
            <a:blip r:embed="rId6"/>
            <a:stretch>
              <a:fillRect/>
            </a:stretch>
          </a:blipFill>
        </p:spPr>
      </p:sp>
      <p:grpSp>
        <p:nvGrpSpPr>
          <p:cNvPr id="9" name="Group 9"/>
          <p:cNvGrpSpPr/>
          <p:nvPr/>
        </p:nvGrpSpPr>
        <p:grpSpPr>
          <a:xfrm>
            <a:off x="7461822" y="-291690"/>
            <a:ext cx="9593097" cy="5605973"/>
            <a:chOff x="0" y="0"/>
            <a:chExt cx="12790796" cy="7474630"/>
          </a:xfrm>
        </p:grpSpPr>
        <p:sp>
          <p:nvSpPr>
            <p:cNvPr id="10" name="TextBox 10"/>
            <p:cNvSpPr txBox="1"/>
            <p:nvPr/>
          </p:nvSpPr>
          <p:spPr>
            <a:xfrm>
              <a:off x="0" y="4164727"/>
              <a:ext cx="12334397" cy="3311315"/>
            </a:xfrm>
            <a:prstGeom prst="rect">
              <a:avLst/>
            </a:prstGeom>
          </p:spPr>
          <p:txBody>
            <a:bodyPr lIns="0" tIns="0" rIns="0" bIns="0" rtlCol="0" anchor="t">
              <a:spAutoFit/>
            </a:bodyPr>
            <a:lstStyle/>
            <a:p>
              <a:pPr algn="l">
                <a:lnSpc>
                  <a:spcPts val="6439"/>
                </a:lnSpc>
              </a:pPr>
              <a:r>
                <a:rPr lang="en-US" sz="4599" b="1" spc="137">
                  <a:solidFill>
                    <a:srgbClr val="EBEFF2"/>
                  </a:solidFill>
                  <a:latin typeface="Evolventa Bold"/>
                  <a:ea typeface="Evolventa Bold"/>
                  <a:cs typeface="Evolventa Bold"/>
                  <a:sym typeface="Evolventa Bold"/>
                </a:rPr>
                <a:t>SIMON KUZNETS KHARKIV NATIONAL UNIVERSITY OF ECONOMICS</a:t>
              </a:r>
            </a:p>
          </p:txBody>
        </p:sp>
        <p:sp>
          <p:nvSpPr>
            <p:cNvPr id="11" name="TextBox 11"/>
            <p:cNvSpPr txBox="1"/>
            <p:nvPr/>
          </p:nvSpPr>
          <p:spPr>
            <a:xfrm>
              <a:off x="0" y="858367"/>
              <a:ext cx="12790796" cy="1901545"/>
            </a:xfrm>
            <a:prstGeom prst="rect">
              <a:avLst/>
            </a:prstGeom>
          </p:spPr>
          <p:txBody>
            <a:bodyPr lIns="0" tIns="0" rIns="0" bIns="0" rtlCol="0" anchor="t">
              <a:spAutoFit/>
            </a:bodyPr>
            <a:lstStyle/>
            <a:p>
              <a:pPr algn="l">
                <a:lnSpc>
                  <a:spcPts val="8762"/>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rot="10054986">
            <a:off x="2135097" y="8175640"/>
            <a:ext cx="3800119" cy="3565203"/>
          </a:xfrm>
          <a:custGeom>
            <a:avLst/>
            <a:gdLst/>
            <a:ahLst/>
            <a:cxnLst/>
            <a:rect l="l" t="t" r="r" b="b"/>
            <a:pathLst>
              <a:path w="3800119" h="3565203">
                <a:moveTo>
                  <a:pt x="0" y="0"/>
                </a:moveTo>
                <a:lnTo>
                  <a:pt x="3800119" y="0"/>
                </a:lnTo>
                <a:lnTo>
                  <a:pt x="3800119" y="3565203"/>
                </a:lnTo>
                <a:lnTo>
                  <a:pt x="0" y="3565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5098646" y="479911"/>
            <a:ext cx="1421645" cy="1347075"/>
            <a:chOff x="0" y="0"/>
            <a:chExt cx="374425" cy="354785"/>
          </a:xfrm>
        </p:grpSpPr>
        <p:sp>
          <p:nvSpPr>
            <p:cNvPr id="4" name="Freeform 4"/>
            <p:cNvSpPr/>
            <p:nvPr/>
          </p:nvSpPr>
          <p:spPr>
            <a:xfrm>
              <a:off x="0" y="0"/>
              <a:ext cx="374425" cy="354785"/>
            </a:xfrm>
            <a:custGeom>
              <a:avLst/>
              <a:gdLst/>
              <a:ahLst/>
              <a:cxnLst/>
              <a:rect l="l" t="t" r="r" b="b"/>
              <a:pathLst>
                <a:path w="374425" h="354785">
                  <a:moveTo>
                    <a:pt x="0" y="0"/>
                  </a:moveTo>
                  <a:lnTo>
                    <a:pt x="374425" y="0"/>
                  </a:lnTo>
                  <a:lnTo>
                    <a:pt x="374425" y="354785"/>
                  </a:lnTo>
                  <a:lnTo>
                    <a:pt x="0" y="354785"/>
                  </a:lnTo>
                  <a:close/>
                </a:path>
              </a:pathLst>
            </a:custGeom>
            <a:solidFill>
              <a:srgbClr val="EBEFF2"/>
            </a:solidFill>
          </p:spPr>
        </p:sp>
        <p:sp>
          <p:nvSpPr>
            <p:cNvPr id="5" name="TextBox 5"/>
            <p:cNvSpPr txBox="1"/>
            <p:nvPr/>
          </p:nvSpPr>
          <p:spPr>
            <a:xfrm>
              <a:off x="0" y="-114300"/>
              <a:ext cx="374425" cy="469085"/>
            </a:xfrm>
            <a:prstGeom prst="rect">
              <a:avLst/>
            </a:prstGeom>
          </p:spPr>
          <p:txBody>
            <a:bodyPr lIns="50800" tIns="50800" rIns="50800" bIns="50800" rtlCol="0" anchor="ctr"/>
            <a:lstStyle/>
            <a:p>
              <a:pPr algn="ctr">
                <a:lnSpc>
                  <a:spcPts val="3074"/>
                </a:lnSpc>
              </a:pPr>
              <a:endParaRPr/>
            </a:p>
          </p:txBody>
        </p:sp>
      </p:grpSp>
      <p:grpSp>
        <p:nvGrpSpPr>
          <p:cNvPr id="6" name="Group 6"/>
          <p:cNvGrpSpPr/>
          <p:nvPr/>
        </p:nvGrpSpPr>
        <p:grpSpPr>
          <a:xfrm>
            <a:off x="-134419" y="-170034"/>
            <a:ext cx="4432438" cy="10575489"/>
            <a:chOff x="0" y="0"/>
            <a:chExt cx="10525296" cy="25112625"/>
          </a:xfrm>
        </p:grpSpPr>
        <p:sp>
          <p:nvSpPr>
            <p:cNvPr id="7" name="Freeform 7"/>
            <p:cNvSpPr/>
            <p:nvPr/>
          </p:nvSpPr>
          <p:spPr>
            <a:xfrm>
              <a:off x="72390" y="72390"/>
              <a:ext cx="10380517" cy="24967846"/>
            </a:xfrm>
            <a:custGeom>
              <a:avLst/>
              <a:gdLst/>
              <a:ahLst/>
              <a:cxnLst/>
              <a:rect l="l" t="t" r="r" b="b"/>
              <a:pathLst>
                <a:path w="10380517" h="24967846">
                  <a:moveTo>
                    <a:pt x="0" y="0"/>
                  </a:moveTo>
                  <a:lnTo>
                    <a:pt x="10380517" y="0"/>
                  </a:lnTo>
                  <a:lnTo>
                    <a:pt x="10380517" y="24967846"/>
                  </a:lnTo>
                  <a:lnTo>
                    <a:pt x="0" y="24967846"/>
                  </a:lnTo>
                  <a:lnTo>
                    <a:pt x="0" y="0"/>
                  </a:lnTo>
                  <a:close/>
                </a:path>
              </a:pathLst>
            </a:custGeom>
            <a:solidFill>
              <a:srgbClr val="EBEFF2"/>
            </a:solidFill>
          </p:spPr>
        </p:sp>
        <p:sp>
          <p:nvSpPr>
            <p:cNvPr id="8" name="Freeform 8"/>
            <p:cNvSpPr/>
            <p:nvPr/>
          </p:nvSpPr>
          <p:spPr>
            <a:xfrm>
              <a:off x="0" y="0"/>
              <a:ext cx="10525296" cy="25112625"/>
            </a:xfrm>
            <a:custGeom>
              <a:avLst/>
              <a:gdLst/>
              <a:ahLst/>
              <a:cxnLst/>
              <a:rect l="l" t="t" r="r" b="b"/>
              <a:pathLst>
                <a:path w="10525296" h="25112625">
                  <a:moveTo>
                    <a:pt x="10380517" y="24967845"/>
                  </a:moveTo>
                  <a:lnTo>
                    <a:pt x="10525296" y="24967845"/>
                  </a:lnTo>
                  <a:lnTo>
                    <a:pt x="10525296" y="25112625"/>
                  </a:lnTo>
                  <a:lnTo>
                    <a:pt x="10380517" y="25112625"/>
                  </a:lnTo>
                  <a:lnTo>
                    <a:pt x="10380517" y="24967845"/>
                  </a:lnTo>
                  <a:close/>
                  <a:moveTo>
                    <a:pt x="0" y="144780"/>
                  </a:moveTo>
                  <a:lnTo>
                    <a:pt x="144780" y="144780"/>
                  </a:lnTo>
                  <a:lnTo>
                    <a:pt x="144780" y="24967845"/>
                  </a:lnTo>
                  <a:lnTo>
                    <a:pt x="0" y="24967845"/>
                  </a:lnTo>
                  <a:lnTo>
                    <a:pt x="0" y="144780"/>
                  </a:lnTo>
                  <a:close/>
                  <a:moveTo>
                    <a:pt x="0" y="24967845"/>
                  </a:moveTo>
                  <a:lnTo>
                    <a:pt x="144780" y="24967845"/>
                  </a:lnTo>
                  <a:lnTo>
                    <a:pt x="144780" y="25112625"/>
                  </a:lnTo>
                  <a:lnTo>
                    <a:pt x="0" y="25112625"/>
                  </a:lnTo>
                  <a:lnTo>
                    <a:pt x="0" y="24967845"/>
                  </a:lnTo>
                  <a:close/>
                  <a:moveTo>
                    <a:pt x="10380517" y="144780"/>
                  </a:moveTo>
                  <a:lnTo>
                    <a:pt x="10525296" y="144780"/>
                  </a:lnTo>
                  <a:lnTo>
                    <a:pt x="10525296" y="24967845"/>
                  </a:lnTo>
                  <a:lnTo>
                    <a:pt x="10380517" y="24967845"/>
                  </a:lnTo>
                  <a:lnTo>
                    <a:pt x="10380517" y="144780"/>
                  </a:lnTo>
                  <a:close/>
                  <a:moveTo>
                    <a:pt x="144780" y="24967845"/>
                  </a:moveTo>
                  <a:lnTo>
                    <a:pt x="10380517" y="24967845"/>
                  </a:lnTo>
                  <a:lnTo>
                    <a:pt x="10380517" y="25112625"/>
                  </a:lnTo>
                  <a:lnTo>
                    <a:pt x="144780" y="25112625"/>
                  </a:lnTo>
                  <a:lnTo>
                    <a:pt x="144780" y="24967845"/>
                  </a:lnTo>
                  <a:close/>
                  <a:moveTo>
                    <a:pt x="10380517" y="0"/>
                  </a:moveTo>
                  <a:lnTo>
                    <a:pt x="10525296" y="0"/>
                  </a:lnTo>
                  <a:lnTo>
                    <a:pt x="10525296" y="144780"/>
                  </a:lnTo>
                  <a:lnTo>
                    <a:pt x="10380517" y="144780"/>
                  </a:lnTo>
                  <a:lnTo>
                    <a:pt x="10380517" y="0"/>
                  </a:lnTo>
                  <a:close/>
                  <a:moveTo>
                    <a:pt x="0" y="0"/>
                  </a:moveTo>
                  <a:lnTo>
                    <a:pt x="144780" y="0"/>
                  </a:lnTo>
                  <a:lnTo>
                    <a:pt x="144780" y="144780"/>
                  </a:lnTo>
                  <a:lnTo>
                    <a:pt x="0" y="144780"/>
                  </a:lnTo>
                  <a:lnTo>
                    <a:pt x="0" y="0"/>
                  </a:lnTo>
                  <a:close/>
                  <a:moveTo>
                    <a:pt x="144780" y="0"/>
                  </a:moveTo>
                  <a:lnTo>
                    <a:pt x="10380517" y="0"/>
                  </a:lnTo>
                  <a:lnTo>
                    <a:pt x="10380517" y="144780"/>
                  </a:lnTo>
                  <a:lnTo>
                    <a:pt x="144780" y="144780"/>
                  </a:lnTo>
                  <a:lnTo>
                    <a:pt x="144780" y="0"/>
                  </a:lnTo>
                  <a:close/>
                </a:path>
              </a:pathLst>
            </a:custGeom>
            <a:solidFill>
              <a:srgbClr val="2E414D"/>
            </a:solidFill>
          </p:spPr>
        </p:sp>
      </p:grpSp>
      <p:sp>
        <p:nvSpPr>
          <p:cNvPr id="9" name="Freeform 9"/>
          <p:cNvSpPr/>
          <p:nvPr/>
        </p:nvSpPr>
        <p:spPr>
          <a:xfrm>
            <a:off x="128443" y="8446027"/>
            <a:ext cx="1953357" cy="1512215"/>
          </a:xfrm>
          <a:custGeom>
            <a:avLst/>
            <a:gdLst/>
            <a:ahLst/>
            <a:cxnLst/>
            <a:rect l="l" t="t" r="r" b="b"/>
            <a:pathLst>
              <a:path w="1953357" h="1512215">
                <a:moveTo>
                  <a:pt x="0" y="0"/>
                </a:moveTo>
                <a:lnTo>
                  <a:pt x="1953357" y="0"/>
                </a:lnTo>
                <a:lnTo>
                  <a:pt x="1953357" y="1512215"/>
                </a:lnTo>
                <a:lnTo>
                  <a:pt x="0" y="1512215"/>
                </a:lnTo>
                <a:lnTo>
                  <a:pt x="0" y="0"/>
                </a:lnTo>
                <a:close/>
              </a:path>
            </a:pathLst>
          </a:custGeom>
          <a:blipFill>
            <a:blip r:embed="rId4"/>
            <a:stretch>
              <a:fillRect/>
            </a:stretch>
          </a:blipFill>
        </p:spPr>
      </p:sp>
      <p:sp>
        <p:nvSpPr>
          <p:cNvPr id="10" name="Freeform 10"/>
          <p:cNvSpPr/>
          <p:nvPr/>
        </p:nvSpPr>
        <p:spPr>
          <a:xfrm>
            <a:off x="2375075" y="8446027"/>
            <a:ext cx="1660082" cy="1636979"/>
          </a:xfrm>
          <a:custGeom>
            <a:avLst/>
            <a:gdLst/>
            <a:ahLst/>
            <a:cxnLst/>
            <a:rect l="l" t="t" r="r" b="b"/>
            <a:pathLst>
              <a:path w="1660082" h="1636979">
                <a:moveTo>
                  <a:pt x="0" y="0"/>
                </a:moveTo>
                <a:lnTo>
                  <a:pt x="1660081" y="0"/>
                </a:lnTo>
                <a:lnTo>
                  <a:pt x="1660081" y="1636979"/>
                </a:lnTo>
                <a:lnTo>
                  <a:pt x="0" y="1636979"/>
                </a:lnTo>
                <a:lnTo>
                  <a:pt x="0" y="0"/>
                </a:lnTo>
                <a:close/>
              </a:path>
            </a:pathLst>
          </a:custGeom>
          <a:blipFill>
            <a:blip r:embed="rId5"/>
            <a:stretch>
              <a:fillRect/>
            </a:stretch>
          </a:blipFill>
        </p:spPr>
      </p:sp>
      <p:sp>
        <p:nvSpPr>
          <p:cNvPr id="11" name="Freeform 11"/>
          <p:cNvSpPr/>
          <p:nvPr/>
        </p:nvSpPr>
        <p:spPr>
          <a:xfrm rot="-3163465">
            <a:off x="16569554" y="8350953"/>
            <a:ext cx="3800119" cy="3565203"/>
          </a:xfrm>
          <a:custGeom>
            <a:avLst/>
            <a:gdLst/>
            <a:ahLst/>
            <a:cxnLst/>
            <a:rect l="l" t="t" r="r" b="b"/>
            <a:pathLst>
              <a:path w="3800119" h="3565203">
                <a:moveTo>
                  <a:pt x="0" y="0"/>
                </a:moveTo>
                <a:lnTo>
                  <a:pt x="3800119" y="0"/>
                </a:lnTo>
                <a:lnTo>
                  <a:pt x="3800119" y="3565203"/>
                </a:lnTo>
                <a:lnTo>
                  <a:pt x="0" y="3565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5145949" y="479911"/>
            <a:ext cx="1416595" cy="1347075"/>
          </a:xfrm>
          <a:custGeom>
            <a:avLst/>
            <a:gdLst/>
            <a:ahLst/>
            <a:cxnLst/>
            <a:rect l="l" t="t" r="r" b="b"/>
            <a:pathLst>
              <a:path w="1416595" h="1347075">
                <a:moveTo>
                  <a:pt x="0" y="0"/>
                </a:moveTo>
                <a:lnTo>
                  <a:pt x="1416595" y="0"/>
                </a:lnTo>
                <a:lnTo>
                  <a:pt x="1416595" y="1347075"/>
                </a:lnTo>
                <a:lnTo>
                  <a:pt x="0" y="1347075"/>
                </a:lnTo>
                <a:lnTo>
                  <a:pt x="0" y="0"/>
                </a:lnTo>
                <a:close/>
              </a:path>
            </a:pathLst>
          </a:custGeom>
          <a:blipFill>
            <a:blip r:embed="rId6"/>
            <a:stretch>
              <a:fillRect l="-13570" r="-403039" b="-133519"/>
            </a:stretch>
          </a:blipFill>
        </p:spPr>
      </p:sp>
      <p:grpSp>
        <p:nvGrpSpPr>
          <p:cNvPr id="13" name="Group 13"/>
          <p:cNvGrpSpPr/>
          <p:nvPr/>
        </p:nvGrpSpPr>
        <p:grpSpPr>
          <a:xfrm>
            <a:off x="4860141" y="2525062"/>
            <a:ext cx="2037050" cy="1499448"/>
            <a:chOff x="0" y="0"/>
            <a:chExt cx="536507" cy="394916"/>
          </a:xfrm>
        </p:grpSpPr>
        <p:sp>
          <p:nvSpPr>
            <p:cNvPr id="14" name="Freeform 14"/>
            <p:cNvSpPr/>
            <p:nvPr/>
          </p:nvSpPr>
          <p:spPr>
            <a:xfrm>
              <a:off x="0" y="0"/>
              <a:ext cx="536507" cy="394916"/>
            </a:xfrm>
            <a:custGeom>
              <a:avLst/>
              <a:gdLst/>
              <a:ahLst/>
              <a:cxnLst/>
              <a:rect l="l" t="t" r="r" b="b"/>
              <a:pathLst>
                <a:path w="536507" h="394916">
                  <a:moveTo>
                    <a:pt x="0" y="0"/>
                  </a:moveTo>
                  <a:lnTo>
                    <a:pt x="536507" y="0"/>
                  </a:lnTo>
                  <a:lnTo>
                    <a:pt x="536507" y="394916"/>
                  </a:lnTo>
                  <a:lnTo>
                    <a:pt x="0" y="394916"/>
                  </a:lnTo>
                  <a:close/>
                </a:path>
              </a:pathLst>
            </a:custGeom>
            <a:solidFill>
              <a:srgbClr val="EBEFF2"/>
            </a:solidFill>
          </p:spPr>
        </p:sp>
        <p:sp>
          <p:nvSpPr>
            <p:cNvPr id="15" name="TextBox 15"/>
            <p:cNvSpPr txBox="1"/>
            <p:nvPr/>
          </p:nvSpPr>
          <p:spPr>
            <a:xfrm>
              <a:off x="0" y="-114300"/>
              <a:ext cx="536507" cy="509216"/>
            </a:xfrm>
            <a:prstGeom prst="rect">
              <a:avLst/>
            </a:prstGeom>
          </p:spPr>
          <p:txBody>
            <a:bodyPr lIns="50800" tIns="50800" rIns="50800" bIns="50800" rtlCol="0" anchor="ctr"/>
            <a:lstStyle/>
            <a:p>
              <a:pPr algn="ctr">
                <a:lnSpc>
                  <a:spcPts val="3074"/>
                </a:lnSpc>
              </a:pPr>
              <a:endParaRPr/>
            </a:p>
          </p:txBody>
        </p:sp>
      </p:grpSp>
      <p:sp>
        <p:nvSpPr>
          <p:cNvPr id="16" name="Freeform 16"/>
          <p:cNvSpPr/>
          <p:nvPr/>
        </p:nvSpPr>
        <p:spPr>
          <a:xfrm>
            <a:off x="4613236" y="2525062"/>
            <a:ext cx="2530860" cy="1499448"/>
          </a:xfrm>
          <a:custGeom>
            <a:avLst/>
            <a:gdLst/>
            <a:ahLst/>
            <a:cxnLst/>
            <a:rect l="l" t="t" r="r" b="b"/>
            <a:pathLst>
              <a:path w="2530860" h="1499448">
                <a:moveTo>
                  <a:pt x="0" y="0"/>
                </a:moveTo>
                <a:lnTo>
                  <a:pt x="2530860" y="0"/>
                </a:lnTo>
                <a:lnTo>
                  <a:pt x="2530860" y="1499448"/>
                </a:lnTo>
                <a:lnTo>
                  <a:pt x="0" y="1499448"/>
                </a:lnTo>
                <a:lnTo>
                  <a:pt x="0" y="0"/>
                </a:lnTo>
                <a:close/>
              </a:path>
            </a:pathLst>
          </a:custGeom>
          <a:blipFill>
            <a:blip r:embed="rId7"/>
            <a:stretch>
              <a:fillRect/>
            </a:stretch>
          </a:blipFill>
        </p:spPr>
      </p:sp>
      <p:sp>
        <p:nvSpPr>
          <p:cNvPr id="17" name="Freeform 17"/>
          <p:cNvSpPr/>
          <p:nvPr/>
        </p:nvSpPr>
        <p:spPr>
          <a:xfrm>
            <a:off x="4852427" y="7342709"/>
            <a:ext cx="2038426" cy="2038426"/>
          </a:xfrm>
          <a:custGeom>
            <a:avLst/>
            <a:gdLst/>
            <a:ahLst/>
            <a:cxnLst/>
            <a:rect l="l" t="t" r="r" b="b"/>
            <a:pathLst>
              <a:path w="2038426" h="2038426">
                <a:moveTo>
                  <a:pt x="0" y="0"/>
                </a:moveTo>
                <a:lnTo>
                  <a:pt x="2038427" y="0"/>
                </a:lnTo>
                <a:lnTo>
                  <a:pt x="2038427" y="2038427"/>
                </a:lnTo>
                <a:lnTo>
                  <a:pt x="0" y="2038427"/>
                </a:lnTo>
                <a:lnTo>
                  <a:pt x="0" y="0"/>
                </a:lnTo>
                <a:close/>
              </a:path>
            </a:pathLst>
          </a:custGeom>
          <a:blipFill>
            <a:blip r:embed="rId8"/>
            <a:stretch>
              <a:fillRect/>
            </a:stretch>
          </a:blipFill>
        </p:spPr>
      </p:sp>
      <p:sp>
        <p:nvSpPr>
          <p:cNvPr id="18" name="TextBox 18"/>
          <p:cNvSpPr txBox="1"/>
          <p:nvPr/>
        </p:nvSpPr>
        <p:spPr>
          <a:xfrm>
            <a:off x="128443" y="1998436"/>
            <a:ext cx="3906713" cy="5257800"/>
          </a:xfrm>
          <a:prstGeom prst="rect">
            <a:avLst/>
          </a:prstGeom>
        </p:spPr>
        <p:txBody>
          <a:bodyPr lIns="0" tIns="0" rIns="0" bIns="0" rtlCol="0" anchor="t">
            <a:spAutoFit/>
          </a:bodyPr>
          <a:lstStyle/>
          <a:p>
            <a:pPr algn="l">
              <a:lnSpc>
                <a:spcPts val="4560"/>
              </a:lnSpc>
            </a:pPr>
            <a:r>
              <a:rPr lang="en-US" sz="3800" b="1" spc="380">
                <a:solidFill>
                  <a:srgbClr val="3E588C"/>
                </a:solidFill>
                <a:latin typeface="Evolventa Bold"/>
                <a:ea typeface="Evolventa Bold"/>
                <a:cs typeface="Evolventa Bold"/>
                <a:sym typeface="Evolventa Bold"/>
              </a:rPr>
              <a:t>MASTERS Degree Programs </a:t>
            </a:r>
          </a:p>
          <a:p>
            <a:pPr algn="l">
              <a:lnSpc>
                <a:spcPts val="4560"/>
              </a:lnSpc>
            </a:pPr>
            <a:r>
              <a:rPr lang="en-US" sz="3800" b="1" spc="380">
                <a:solidFill>
                  <a:srgbClr val="3E588C"/>
                </a:solidFill>
                <a:latin typeface="Evolventa Bold"/>
                <a:ea typeface="Evolventa Bold"/>
                <a:cs typeface="Evolventa Bold"/>
                <a:sym typeface="Evolventa Bold"/>
              </a:rPr>
              <a:t>with leading European Higher Education Institutions</a:t>
            </a:r>
          </a:p>
          <a:p>
            <a:pPr algn="ctr">
              <a:lnSpc>
                <a:spcPts val="4560"/>
              </a:lnSpc>
            </a:pPr>
            <a:endParaRPr lang="en-US" sz="3800" b="1" spc="380">
              <a:solidFill>
                <a:srgbClr val="3E588C"/>
              </a:solidFill>
              <a:latin typeface="Evolventa Bold"/>
              <a:ea typeface="Evolventa Bold"/>
              <a:cs typeface="Evolventa Bold"/>
              <a:sym typeface="Evolventa Bold"/>
            </a:endParaRPr>
          </a:p>
        </p:txBody>
      </p:sp>
      <p:sp>
        <p:nvSpPr>
          <p:cNvPr id="19" name="TextBox 19"/>
          <p:cNvSpPr txBox="1"/>
          <p:nvPr/>
        </p:nvSpPr>
        <p:spPr>
          <a:xfrm>
            <a:off x="7547288" y="540960"/>
            <a:ext cx="9536316" cy="1165860"/>
          </a:xfrm>
          <a:prstGeom prst="rect">
            <a:avLst/>
          </a:prstGeom>
        </p:spPr>
        <p:txBody>
          <a:bodyPr lIns="0" tIns="0" rIns="0" bIns="0" rtlCol="0" anchor="t">
            <a:spAutoFit/>
          </a:bodyPr>
          <a:lstStyle/>
          <a:p>
            <a:pPr algn="l">
              <a:lnSpc>
                <a:spcPts val="4350"/>
              </a:lnSpc>
              <a:spcBef>
                <a:spcPct val="0"/>
              </a:spcBef>
            </a:pPr>
            <a:r>
              <a:rPr lang="en-US" sz="2900" b="1" spc="29">
                <a:solidFill>
                  <a:srgbClr val="EBEFF2"/>
                </a:solidFill>
                <a:latin typeface="Evolventa Bold"/>
                <a:ea typeface="Evolventa Bold"/>
                <a:cs typeface="Evolventa Bold"/>
                <a:sym typeface="Evolventa Bold"/>
              </a:rPr>
              <a:t>French-Ukrainian Master degree program "Business-informatics" with Lion-2 University (France)</a:t>
            </a:r>
          </a:p>
        </p:txBody>
      </p:sp>
      <p:sp>
        <p:nvSpPr>
          <p:cNvPr id="20" name="TextBox 20"/>
          <p:cNvSpPr txBox="1"/>
          <p:nvPr/>
        </p:nvSpPr>
        <p:spPr>
          <a:xfrm>
            <a:off x="7503301" y="2053681"/>
            <a:ext cx="10592750" cy="2270760"/>
          </a:xfrm>
          <a:prstGeom prst="rect">
            <a:avLst/>
          </a:prstGeom>
        </p:spPr>
        <p:txBody>
          <a:bodyPr lIns="0" tIns="0" rIns="0" bIns="0" rtlCol="0" anchor="t">
            <a:spAutoFit/>
          </a:bodyPr>
          <a:lstStyle/>
          <a:p>
            <a:pPr algn="l">
              <a:lnSpc>
                <a:spcPts val="4350"/>
              </a:lnSpc>
              <a:spcBef>
                <a:spcPct val="0"/>
              </a:spcBef>
            </a:pPr>
            <a:r>
              <a:rPr lang="en-US" sz="2900" b="1" spc="29">
                <a:solidFill>
                  <a:srgbClr val="EBEFF2"/>
                </a:solidFill>
                <a:latin typeface="Evolventa Bold"/>
                <a:ea typeface="Evolventa Bold"/>
                <a:cs typeface="Evolventa Bold"/>
                <a:sym typeface="Evolventa Bold"/>
              </a:rPr>
              <a:t>Lithuanian-Ukrainian program of two diplomas of master's degree in public administration (Master of Public Administration) with the University of Mykolas Romeris, Vilnius (Lithuania)</a:t>
            </a:r>
          </a:p>
        </p:txBody>
      </p:sp>
      <p:sp>
        <p:nvSpPr>
          <p:cNvPr id="21" name="TextBox 21"/>
          <p:cNvSpPr txBox="1"/>
          <p:nvPr/>
        </p:nvSpPr>
        <p:spPr>
          <a:xfrm>
            <a:off x="7547288" y="7370536"/>
            <a:ext cx="10548763" cy="1718310"/>
          </a:xfrm>
          <a:prstGeom prst="rect">
            <a:avLst/>
          </a:prstGeom>
        </p:spPr>
        <p:txBody>
          <a:bodyPr lIns="0" tIns="0" rIns="0" bIns="0" rtlCol="0" anchor="t">
            <a:spAutoFit/>
          </a:bodyPr>
          <a:lstStyle/>
          <a:p>
            <a:pPr algn="l">
              <a:lnSpc>
                <a:spcPts val="4350"/>
              </a:lnSpc>
              <a:spcBef>
                <a:spcPct val="0"/>
              </a:spcBef>
            </a:pPr>
            <a:r>
              <a:rPr lang="en-US" sz="2900" b="1" spc="29">
                <a:solidFill>
                  <a:srgbClr val="EBEFF2"/>
                </a:solidFill>
                <a:latin typeface="Evolventa Bold"/>
                <a:ea typeface="Evolventa Bold"/>
                <a:cs typeface="Evolventa Bold"/>
                <a:sym typeface="Evolventa Bold"/>
              </a:rPr>
              <a:t>Italian-Ukrainian master degree program of double diplomas "Global Economy and Business", "International Business" with Italian university UNICAS </a:t>
            </a:r>
          </a:p>
        </p:txBody>
      </p:sp>
      <p:sp>
        <p:nvSpPr>
          <p:cNvPr id="22" name="AutoShape 22"/>
          <p:cNvSpPr/>
          <p:nvPr/>
        </p:nvSpPr>
        <p:spPr>
          <a:xfrm>
            <a:off x="7547288" y="4684486"/>
            <a:ext cx="10740712" cy="0"/>
          </a:xfrm>
          <a:prstGeom prst="line">
            <a:avLst/>
          </a:prstGeom>
          <a:ln w="38100" cap="flat">
            <a:solidFill>
              <a:srgbClr val="FFFFFF"/>
            </a:solidFill>
            <a:prstDash val="solid"/>
            <a:headEnd type="none" w="sm" len="sm"/>
            <a:tailEnd type="none" w="sm" len="sm"/>
          </a:ln>
        </p:spPr>
      </p:sp>
      <p:sp>
        <p:nvSpPr>
          <p:cNvPr id="23" name="AutoShape 23"/>
          <p:cNvSpPr/>
          <p:nvPr/>
        </p:nvSpPr>
        <p:spPr>
          <a:xfrm>
            <a:off x="7547288" y="1826986"/>
            <a:ext cx="10740712" cy="0"/>
          </a:xfrm>
          <a:prstGeom prst="line">
            <a:avLst/>
          </a:prstGeom>
          <a:ln w="38100" cap="flat">
            <a:solidFill>
              <a:srgbClr val="FFFFFF"/>
            </a:solidFill>
            <a:prstDash val="solid"/>
            <a:headEnd type="none" w="sm" len="sm"/>
            <a:tailEnd type="none" w="sm" len="sm"/>
          </a:ln>
        </p:spPr>
      </p:sp>
      <p:sp>
        <p:nvSpPr>
          <p:cNvPr id="24" name="AutoShape 24"/>
          <p:cNvSpPr/>
          <p:nvPr/>
        </p:nvSpPr>
        <p:spPr>
          <a:xfrm>
            <a:off x="7547288" y="7304609"/>
            <a:ext cx="10922326" cy="0"/>
          </a:xfrm>
          <a:prstGeom prst="line">
            <a:avLst/>
          </a:prstGeom>
          <a:ln w="38100" cap="flat">
            <a:solidFill>
              <a:srgbClr val="FFFFFF"/>
            </a:solidFill>
            <a:prstDash val="solid"/>
            <a:headEnd type="none" w="sm" len="sm"/>
            <a:tailEnd type="none" w="sm" len="sm"/>
          </a:ln>
        </p:spPr>
      </p:sp>
      <p:sp>
        <p:nvSpPr>
          <p:cNvPr id="25" name="Freeform 25"/>
          <p:cNvSpPr/>
          <p:nvPr/>
        </p:nvSpPr>
        <p:spPr>
          <a:xfrm>
            <a:off x="5154823" y="5134556"/>
            <a:ext cx="1564177" cy="1564177"/>
          </a:xfrm>
          <a:custGeom>
            <a:avLst/>
            <a:gdLst/>
            <a:ahLst/>
            <a:cxnLst/>
            <a:rect l="l" t="t" r="r" b="b"/>
            <a:pathLst>
              <a:path w="1564177" h="1564177">
                <a:moveTo>
                  <a:pt x="0" y="0"/>
                </a:moveTo>
                <a:lnTo>
                  <a:pt x="1564178" y="0"/>
                </a:lnTo>
                <a:lnTo>
                  <a:pt x="1564178" y="1564178"/>
                </a:lnTo>
                <a:lnTo>
                  <a:pt x="0" y="1564178"/>
                </a:lnTo>
                <a:lnTo>
                  <a:pt x="0" y="0"/>
                </a:lnTo>
                <a:close/>
              </a:path>
            </a:pathLst>
          </a:custGeom>
          <a:blipFill>
            <a:blip r:embed="rId9"/>
            <a:stretch>
              <a:fillRect/>
            </a:stretch>
          </a:blipFill>
        </p:spPr>
      </p:sp>
      <p:sp>
        <p:nvSpPr>
          <p:cNvPr id="26" name="TextBox 26"/>
          <p:cNvSpPr txBox="1"/>
          <p:nvPr/>
        </p:nvSpPr>
        <p:spPr>
          <a:xfrm>
            <a:off x="7575806" y="5077376"/>
            <a:ext cx="10520245" cy="1718310"/>
          </a:xfrm>
          <a:prstGeom prst="rect">
            <a:avLst/>
          </a:prstGeom>
        </p:spPr>
        <p:txBody>
          <a:bodyPr lIns="0" tIns="0" rIns="0" bIns="0" rtlCol="0" anchor="t">
            <a:spAutoFit/>
          </a:bodyPr>
          <a:lstStyle/>
          <a:p>
            <a:pPr algn="l">
              <a:lnSpc>
                <a:spcPts val="4350"/>
              </a:lnSpc>
              <a:spcBef>
                <a:spcPct val="0"/>
              </a:spcBef>
            </a:pPr>
            <a:r>
              <a:rPr lang="en-US" sz="2900" b="1" spc="29">
                <a:solidFill>
                  <a:srgbClr val="EBEFF2"/>
                </a:solidFill>
                <a:latin typeface="Evolventa Bold"/>
                <a:ea typeface="Evolventa Bold"/>
                <a:cs typeface="Evolventa Bold"/>
                <a:sym typeface="Evolventa Bold"/>
              </a:rPr>
              <a:t>Polish-Ukrainian Double Degree Program for Masters in "Event Management" with  Nicolaus Copernicus University in Torun (Torun, Poland)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rot="10054986">
            <a:off x="2713931" y="9025038"/>
            <a:ext cx="3800119" cy="3565203"/>
          </a:xfrm>
          <a:custGeom>
            <a:avLst/>
            <a:gdLst/>
            <a:ahLst/>
            <a:cxnLst/>
            <a:rect l="l" t="t" r="r" b="b"/>
            <a:pathLst>
              <a:path w="3800119" h="3565203">
                <a:moveTo>
                  <a:pt x="0" y="0"/>
                </a:moveTo>
                <a:lnTo>
                  <a:pt x="3800120" y="0"/>
                </a:lnTo>
                <a:lnTo>
                  <a:pt x="3800120" y="3565203"/>
                </a:lnTo>
                <a:lnTo>
                  <a:pt x="0" y="3565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34419" y="-170034"/>
            <a:ext cx="4432438" cy="10575489"/>
            <a:chOff x="0" y="0"/>
            <a:chExt cx="10525296" cy="25112625"/>
          </a:xfrm>
        </p:grpSpPr>
        <p:sp>
          <p:nvSpPr>
            <p:cNvPr id="4" name="Freeform 4"/>
            <p:cNvSpPr/>
            <p:nvPr/>
          </p:nvSpPr>
          <p:spPr>
            <a:xfrm>
              <a:off x="72390" y="72390"/>
              <a:ext cx="10380517" cy="24967846"/>
            </a:xfrm>
            <a:custGeom>
              <a:avLst/>
              <a:gdLst/>
              <a:ahLst/>
              <a:cxnLst/>
              <a:rect l="l" t="t" r="r" b="b"/>
              <a:pathLst>
                <a:path w="10380517" h="24967846">
                  <a:moveTo>
                    <a:pt x="0" y="0"/>
                  </a:moveTo>
                  <a:lnTo>
                    <a:pt x="10380517" y="0"/>
                  </a:lnTo>
                  <a:lnTo>
                    <a:pt x="10380517" y="24967846"/>
                  </a:lnTo>
                  <a:lnTo>
                    <a:pt x="0" y="24967846"/>
                  </a:lnTo>
                  <a:lnTo>
                    <a:pt x="0" y="0"/>
                  </a:lnTo>
                  <a:close/>
                </a:path>
              </a:pathLst>
            </a:custGeom>
            <a:solidFill>
              <a:srgbClr val="EBEFF2"/>
            </a:solidFill>
          </p:spPr>
        </p:sp>
        <p:sp>
          <p:nvSpPr>
            <p:cNvPr id="5" name="Freeform 5"/>
            <p:cNvSpPr/>
            <p:nvPr/>
          </p:nvSpPr>
          <p:spPr>
            <a:xfrm>
              <a:off x="0" y="0"/>
              <a:ext cx="10525296" cy="25112625"/>
            </a:xfrm>
            <a:custGeom>
              <a:avLst/>
              <a:gdLst/>
              <a:ahLst/>
              <a:cxnLst/>
              <a:rect l="l" t="t" r="r" b="b"/>
              <a:pathLst>
                <a:path w="10525296" h="25112625">
                  <a:moveTo>
                    <a:pt x="10380517" y="24967845"/>
                  </a:moveTo>
                  <a:lnTo>
                    <a:pt x="10525296" y="24967845"/>
                  </a:lnTo>
                  <a:lnTo>
                    <a:pt x="10525296" y="25112625"/>
                  </a:lnTo>
                  <a:lnTo>
                    <a:pt x="10380517" y="25112625"/>
                  </a:lnTo>
                  <a:lnTo>
                    <a:pt x="10380517" y="24967845"/>
                  </a:lnTo>
                  <a:close/>
                  <a:moveTo>
                    <a:pt x="0" y="144780"/>
                  </a:moveTo>
                  <a:lnTo>
                    <a:pt x="144780" y="144780"/>
                  </a:lnTo>
                  <a:lnTo>
                    <a:pt x="144780" y="24967845"/>
                  </a:lnTo>
                  <a:lnTo>
                    <a:pt x="0" y="24967845"/>
                  </a:lnTo>
                  <a:lnTo>
                    <a:pt x="0" y="144780"/>
                  </a:lnTo>
                  <a:close/>
                  <a:moveTo>
                    <a:pt x="0" y="24967845"/>
                  </a:moveTo>
                  <a:lnTo>
                    <a:pt x="144780" y="24967845"/>
                  </a:lnTo>
                  <a:lnTo>
                    <a:pt x="144780" y="25112625"/>
                  </a:lnTo>
                  <a:lnTo>
                    <a:pt x="0" y="25112625"/>
                  </a:lnTo>
                  <a:lnTo>
                    <a:pt x="0" y="24967845"/>
                  </a:lnTo>
                  <a:close/>
                  <a:moveTo>
                    <a:pt x="10380517" y="144780"/>
                  </a:moveTo>
                  <a:lnTo>
                    <a:pt x="10525296" y="144780"/>
                  </a:lnTo>
                  <a:lnTo>
                    <a:pt x="10525296" y="24967845"/>
                  </a:lnTo>
                  <a:lnTo>
                    <a:pt x="10380517" y="24967845"/>
                  </a:lnTo>
                  <a:lnTo>
                    <a:pt x="10380517" y="144780"/>
                  </a:lnTo>
                  <a:close/>
                  <a:moveTo>
                    <a:pt x="144780" y="24967845"/>
                  </a:moveTo>
                  <a:lnTo>
                    <a:pt x="10380517" y="24967845"/>
                  </a:lnTo>
                  <a:lnTo>
                    <a:pt x="10380517" y="25112625"/>
                  </a:lnTo>
                  <a:lnTo>
                    <a:pt x="144780" y="25112625"/>
                  </a:lnTo>
                  <a:lnTo>
                    <a:pt x="144780" y="24967845"/>
                  </a:lnTo>
                  <a:close/>
                  <a:moveTo>
                    <a:pt x="10380517" y="0"/>
                  </a:moveTo>
                  <a:lnTo>
                    <a:pt x="10525296" y="0"/>
                  </a:lnTo>
                  <a:lnTo>
                    <a:pt x="10525296" y="144780"/>
                  </a:lnTo>
                  <a:lnTo>
                    <a:pt x="10380517" y="144780"/>
                  </a:lnTo>
                  <a:lnTo>
                    <a:pt x="10380517" y="0"/>
                  </a:lnTo>
                  <a:close/>
                  <a:moveTo>
                    <a:pt x="0" y="0"/>
                  </a:moveTo>
                  <a:lnTo>
                    <a:pt x="144780" y="0"/>
                  </a:lnTo>
                  <a:lnTo>
                    <a:pt x="144780" y="144780"/>
                  </a:lnTo>
                  <a:lnTo>
                    <a:pt x="0" y="144780"/>
                  </a:lnTo>
                  <a:lnTo>
                    <a:pt x="0" y="0"/>
                  </a:lnTo>
                  <a:close/>
                  <a:moveTo>
                    <a:pt x="144780" y="0"/>
                  </a:moveTo>
                  <a:lnTo>
                    <a:pt x="10380517" y="0"/>
                  </a:lnTo>
                  <a:lnTo>
                    <a:pt x="10380517" y="144780"/>
                  </a:lnTo>
                  <a:lnTo>
                    <a:pt x="144780" y="144780"/>
                  </a:lnTo>
                  <a:lnTo>
                    <a:pt x="144780" y="0"/>
                  </a:lnTo>
                  <a:close/>
                </a:path>
              </a:pathLst>
            </a:custGeom>
            <a:solidFill>
              <a:srgbClr val="2E414D"/>
            </a:solidFill>
          </p:spPr>
        </p:sp>
      </p:grpSp>
      <p:sp>
        <p:nvSpPr>
          <p:cNvPr id="6" name="Freeform 6"/>
          <p:cNvSpPr/>
          <p:nvPr/>
        </p:nvSpPr>
        <p:spPr>
          <a:xfrm>
            <a:off x="128443" y="8446027"/>
            <a:ext cx="1953357" cy="1512215"/>
          </a:xfrm>
          <a:custGeom>
            <a:avLst/>
            <a:gdLst/>
            <a:ahLst/>
            <a:cxnLst/>
            <a:rect l="l" t="t" r="r" b="b"/>
            <a:pathLst>
              <a:path w="1953357" h="1512215">
                <a:moveTo>
                  <a:pt x="0" y="0"/>
                </a:moveTo>
                <a:lnTo>
                  <a:pt x="1953357" y="0"/>
                </a:lnTo>
                <a:lnTo>
                  <a:pt x="1953357" y="1512215"/>
                </a:lnTo>
                <a:lnTo>
                  <a:pt x="0" y="1512215"/>
                </a:lnTo>
                <a:lnTo>
                  <a:pt x="0" y="0"/>
                </a:lnTo>
                <a:close/>
              </a:path>
            </a:pathLst>
          </a:custGeom>
          <a:blipFill>
            <a:blip r:embed="rId4"/>
            <a:stretch>
              <a:fillRect/>
            </a:stretch>
          </a:blipFill>
        </p:spPr>
      </p:sp>
      <p:sp>
        <p:nvSpPr>
          <p:cNvPr id="7" name="Freeform 7"/>
          <p:cNvSpPr/>
          <p:nvPr/>
        </p:nvSpPr>
        <p:spPr>
          <a:xfrm>
            <a:off x="2375075" y="8446027"/>
            <a:ext cx="1660082" cy="1636979"/>
          </a:xfrm>
          <a:custGeom>
            <a:avLst/>
            <a:gdLst/>
            <a:ahLst/>
            <a:cxnLst/>
            <a:rect l="l" t="t" r="r" b="b"/>
            <a:pathLst>
              <a:path w="1660082" h="1636979">
                <a:moveTo>
                  <a:pt x="0" y="0"/>
                </a:moveTo>
                <a:lnTo>
                  <a:pt x="1660081" y="0"/>
                </a:lnTo>
                <a:lnTo>
                  <a:pt x="1660081" y="1636979"/>
                </a:lnTo>
                <a:lnTo>
                  <a:pt x="0" y="1636979"/>
                </a:lnTo>
                <a:lnTo>
                  <a:pt x="0" y="0"/>
                </a:lnTo>
                <a:close/>
              </a:path>
            </a:pathLst>
          </a:custGeom>
          <a:blipFill>
            <a:blip r:embed="rId5"/>
            <a:stretch>
              <a:fillRect/>
            </a:stretch>
          </a:blipFill>
        </p:spPr>
      </p:sp>
      <p:sp>
        <p:nvSpPr>
          <p:cNvPr id="8" name="Freeform 8"/>
          <p:cNvSpPr/>
          <p:nvPr/>
        </p:nvSpPr>
        <p:spPr>
          <a:xfrm rot="-3163465">
            <a:off x="16569554" y="8350953"/>
            <a:ext cx="3800119" cy="3565203"/>
          </a:xfrm>
          <a:custGeom>
            <a:avLst/>
            <a:gdLst/>
            <a:ahLst/>
            <a:cxnLst/>
            <a:rect l="l" t="t" r="r" b="b"/>
            <a:pathLst>
              <a:path w="3800119" h="3565203">
                <a:moveTo>
                  <a:pt x="0" y="0"/>
                </a:moveTo>
                <a:lnTo>
                  <a:pt x="3800119" y="0"/>
                </a:lnTo>
                <a:lnTo>
                  <a:pt x="3800119" y="3565203"/>
                </a:lnTo>
                <a:lnTo>
                  <a:pt x="0" y="3565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4798711" y="863252"/>
            <a:ext cx="1535625" cy="1501518"/>
            <a:chOff x="0" y="0"/>
            <a:chExt cx="404445" cy="395461"/>
          </a:xfrm>
        </p:grpSpPr>
        <p:sp>
          <p:nvSpPr>
            <p:cNvPr id="10" name="Freeform 10"/>
            <p:cNvSpPr/>
            <p:nvPr/>
          </p:nvSpPr>
          <p:spPr>
            <a:xfrm>
              <a:off x="0" y="0"/>
              <a:ext cx="404445" cy="395461"/>
            </a:xfrm>
            <a:custGeom>
              <a:avLst/>
              <a:gdLst/>
              <a:ahLst/>
              <a:cxnLst/>
              <a:rect l="l" t="t" r="r" b="b"/>
              <a:pathLst>
                <a:path w="404445" h="395461">
                  <a:moveTo>
                    <a:pt x="0" y="0"/>
                  </a:moveTo>
                  <a:lnTo>
                    <a:pt x="404445" y="0"/>
                  </a:lnTo>
                  <a:lnTo>
                    <a:pt x="404445" y="395461"/>
                  </a:lnTo>
                  <a:lnTo>
                    <a:pt x="0" y="395461"/>
                  </a:lnTo>
                  <a:close/>
                </a:path>
              </a:pathLst>
            </a:custGeom>
            <a:solidFill>
              <a:srgbClr val="EBEFF2"/>
            </a:solidFill>
          </p:spPr>
        </p:sp>
        <p:sp>
          <p:nvSpPr>
            <p:cNvPr id="11" name="TextBox 11"/>
            <p:cNvSpPr txBox="1"/>
            <p:nvPr/>
          </p:nvSpPr>
          <p:spPr>
            <a:xfrm>
              <a:off x="0" y="-114300"/>
              <a:ext cx="404445" cy="509761"/>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4858975" y="909606"/>
            <a:ext cx="1415097" cy="1408808"/>
          </a:xfrm>
          <a:custGeom>
            <a:avLst/>
            <a:gdLst/>
            <a:ahLst/>
            <a:cxnLst/>
            <a:rect l="l" t="t" r="r" b="b"/>
            <a:pathLst>
              <a:path w="1415097" h="1408808">
                <a:moveTo>
                  <a:pt x="0" y="0"/>
                </a:moveTo>
                <a:lnTo>
                  <a:pt x="1415098" y="0"/>
                </a:lnTo>
                <a:lnTo>
                  <a:pt x="1415098" y="1408808"/>
                </a:lnTo>
                <a:lnTo>
                  <a:pt x="0" y="1408808"/>
                </a:lnTo>
                <a:lnTo>
                  <a:pt x="0" y="0"/>
                </a:lnTo>
                <a:close/>
              </a:path>
            </a:pathLst>
          </a:custGeom>
          <a:blipFill>
            <a:blip r:embed="rId6"/>
            <a:stretch>
              <a:fillRect/>
            </a:stretch>
          </a:blipFill>
        </p:spPr>
      </p:sp>
      <p:sp>
        <p:nvSpPr>
          <p:cNvPr id="13" name="AutoShape 13"/>
          <p:cNvSpPr/>
          <p:nvPr/>
        </p:nvSpPr>
        <p:spPr>
          <a:xfrm>
            <a:off x="7355459" y="2959241"/>
            <a:ext cx="10932541" cy="0"/>
          </a:xfrm>
          <a:prstGeom prst="line">
            <a:avLst/>
          </a:prstGeom>
          <a:ln w="38100" cap="flat">
            <a:solidFill>
              <a:srgbClr val="FFFFFF"/>
            </a:solidFill>
            <a:prstDash val="solid"/>
            <a:headEnd type="none" w="sm" len="sm"/>
            <a:tailEnd type="none" w="sm" len="sm"/>
          </a:ln>
        </p:spPr>
      </p:sp>
      <p:sp>
        <p:nvSpPr>
          <p:cNvPr id="14" name="AutoShape 14"/>
          <p:cNvSpPr/>
          <p:nvPr/>
        </p:nvSpPr>
        <p:spPr>
          <a:xfrm>
            <a:off x="7149311" y="5706251"/>
            <a:ext cx="10932541" cy="0"/>
          </a:xfrm>
          <a:prstGeom prst="line">
            <a:avLst/>
          </a:prstGeom>
          <a:ln w="38100" cap="flat">
            <a:solidFill>
              <a:srgbClr val="FFFFFF"/>
            </a:solidFill>
            <a:prstDash val="solid"/>
            <a:headEnd type="none" w="sm" len="sm"/>
            <a:tailEnd type="none" w="sm" len="sm"/>
          </a:ln>
        </p:spPr>
      </p:sp>
      <p:grpSp>
        <p:nvGrpSpPr>
          <p:cNvPr id="15" name="Group 15"/>
          <p:cNvGrpSpPr/>
          <p:nvPr/>
        </p:nvGrpSpPr>
        <p:grpSpPr>
          <a:xfrm>
            <a:off x="4858975" y="3496466"/>
            <a:ext cx="1535625" cy="1501518"/>
            <a:chOff x="0" y="0"/>
            <a:chExt cx="404445" cy="395461"/>
          </a:xfrm>
        </p:grpSpPr>
        <p:sp>
          <p:nvSpPr>
            <p:cNvPr id="16" name="Freeform 16"/>
            <p:cNvSpPr/>
            <p:nvPr/>
          </p:nvSpPr>
          <p:spPr>
            <a:xfrm>
              <a:off x="0" y="0"/>
              <a:ext cx="404445" cy="395461"/>
            </a:xfrm>
            <a:custGeom>
              <a:avLst/>
              <a:gdLst/>
              <a:ahLst/>
              <a:cxnLst/>
              <a:rect l="l" t="t" r="r" b="b"/>
              <a:pathLst>
                <a:path w="404445" h="395461">
                  <a:moveTo>
                    <a:pt x="0" y="0"/>
                  </a:moveTo>
                  <a:lnTo>
                    <a:pt x="404445" y="0"/>
                  </a:lnTo>
                  <a:lnTo>
                    <a:pt x="404445" y="395461"/>
                  </a:lnTo>
                  <a:lnTo>
                    <a:pt x="0" y="395461"/>
                  </a:lnTo>
                  <a:close/>
                </a:path>
              </a:pathLst>
            </a:custGeom>
            <a:solidFill>
              <a:srgbClr val="EBEFF2"/>
            </a:solidFill>
          </p:spPr>
        </p:sp>
        <p:sp>
          <p:nvSpPr>
            <p:cNvPr id="17" name="TextBox 17"/>
            <p:cNvSpPr txBox="1"/>
            <p:nvPr/>
          </p:nvSpPr>
          <p:spPr>
            <a:xfrm>
              <a:off x="0" y="-114300"/>
              <a:ext cx="404445" cy="509761"/>
            </a:xfrm>
            <a:prstGeom prst="rect">
              <a:avLst/>
            </a:prstGeom>
          </p:spPr>
          <p:txBody>
            <a:bodyPr lIns="50800" tIns="50800" rIns="50800" bIns="50800" rtlCol="0" anchor="ctr"/>
            <a:lstStyle/>
            <a:p>
              <a:pPr algn="ctr">
                <a:lnSpc>
                  <a:spcPts val="3074"/>
                </a:lnSpc>
              </a:pPr>
              <a:endParaRPr/>
            </a:p>
          </p:txBody>
        </p:sp>
      </p:grpSp>
      <p:sp>
        <p:nvSpPr>
          <p:cNvPr id="18" name="Freeform 18"/>
          <p:cNvSpPr/>
          <p:nvPr/>
        </p:nvSpPr>
        <p:spPr>
          <a:xfrm>
            <a:off x="4858975" y="3463224"/>
            <a:ext cx="1568002" cy="1568002"/>
          </a:xfrm>
          <a:custGeom>
            <a:avLst/>
            <a:gdLst/>
            <a:ahLst/>
            <a:cxnLst/>
            <a:rect l="l" t="t" r="r" b="b"/>
            <a:pathLst>
              <a:path w="1568002" h="1568002">
                <a:moveTo>
                  <a:pt x="0" y="0"/>
                </a:moveTo>
                <a:lnTo>
                  <a:pt x="1568002" y="0"/>
                </a:lnTo>
                <a:lnTo>
                  <a:pt x="1568002" y="1568002"/>
                </a:lnTo>
                <a:lnTo>
                  <a:pt x="0" y="1568002"/>
                </a:lnTo>
                <a:lnTo>
                  <a:pt x="0" y="0"/>
                </a:lnTo>
                <a:close/>
              </a:path>
            </a:pathLst>
          </a:custGeom>
          <a:blipFill>
            <a:blip r:embed="rId7"/>
            <a:stretch>
              <a:fillRect/>
            </a:stretch>
          </a:blipFill>
        </p:spPr>
      </p:sp>
      <p:sp>
        <p:nvSpPr>
          <p:cNvPr id="19" name="Freeform 19"/>
          <p:cNvSpPr/>
          <p:nvPr/>
        </p:nvSpPr>
        <p:spPr>
          <a:xfrm>
            <a:off x="5231854" y="6736529"/>
            <a:ext cx="1042219" cy="1219855"/>
          </a:xfrm>
          <a:custGeom>
            <a:avLst/>
            <a:gdLst/>
            <a:ahLst/>
            <a:cxnLst/>
            <a:rect l="l" t="t" r="r" b="b"/>
            <a:pathLst>
              <a:path w="1042219" h="1219855">
                <a:moveTo>
                  <a:pt x="0" y="0"/>
                </a:moveTo>
                <a:lnTo>
                  <a:pt x="1042219" y="0"/>
                </a:lnTo>
                <a:lnTo>
                  <a:pt x="1042219" y="1219854"/>
                </a:lnTo>
                <a:lnTo>
                  <a:pt x="0" y="1219854"/>
                </a:lnTo>
                <a:lnTo>
                  <a:pt x="0" y="0"/>
                </a:lnTo>
                <a:close/>
              </a:path>
            </a:pathLst>
          </a:custGeom>
          <a:blipFill>
            <a:blip r:embed="rId8"/>
            <a:stretch>
              <a:fillRect l="-41559" t="-12495" r="-350263" b="-22266"/>
            </a:stretch>
          </a:blipFill>
        </p:spPr>
      </p:sp>
      <p:sp>
        <p:nvSpPr>
          <p:cNvPr id="20" name="TextBox 20"/>
          <p:cNvSpPr txBox="1"/>
          <p:nvPr/>
        </p:nvSpPr>
        <p:spPr>
          <a:xfrm>
            <a:off x="128443" y="1998436"/>
            <a:ext cx="3906713" cy="5257800"/>
          </a:xfrm>
          <a:prstGeom prst="rect">
            <a:avLst/>
          </a:prstGeom>
        </p:spPr>
        <p:txBody>
          <a:bodyPr lIns="0" tIns="0" rIns="0" bIns="0" rtlCol="0" anchor="t">
            <a:spAutoFit/>
          </a:bodyPr>
          <a:lstStyle/>
          <a:p>
            <a:pPr algn="l">
              <a:lnSpc>
                <a:spcPts val="4560"/>
              </a:lnSpc>
            </a:pPr>
            <a:r>
              <a:rPr lang="en-US" sz="3800" b="1" spc="380">
                <a:solidFill>
                  <a:srgbClr val="3E588C"/>
                </a:solidFill>
                <a:latin typeface="Evolventa Bold"/>
                <a:ea typeface="Evolventa Bold"/>
                <a:cs typeface="Evolventa Bold"/>
                <a:sym typeface="Evolventa Bold"/>
              </a:rPr>
              <a:t>MASTERS Degree Programs </a:t>
            </a:r>
          </a:p>
          <a:p>
            <a:pPr algn="l">
              <a:lnSpc>
                <a:spcPts val="4560"/>
              </a:lnSpc>
            </a:pPr>
            <a:r>
              <a:rPr lang="en-US" sz="3800" b="1" spc="380">
                <a:solidFill>
                  <a:srgbClr val="3E588C"/>
                </a:solidFill>
                <a:latin typeface="Evolventa Bold"/>
                <a:ea typeface="Evolventa Bold"/>
                <a:cs typeface="Evolventa Bold"/>
                <a:sym typeface="Evolventa Bold"/>
              </a:rPr>
              <a:t>with leading European Higher Education Institutions</a:t>
            </a:r>
          </a:p>
          <a:p>
            <a:pPr algn="ctr">
              <a:lnSpc>
                <a:spcPts val="4560"/>
              </a:lnSpc>
            </a:pPr>
            <a:endParaRPr lang="en-US" sz="3800" b="1" spc="380">
              <a:solidFill>
                <a:srgbClr val="3E588C"/>
              </a:solidFill>
              <a:latin typeface="Evolventa Bold"/>
              <a:ea typeface="Evolventa Bold"/>
              <a:cs typeface="Evolventa Bold"/>
              <a:sym typeface="Evolventa Bold"/>
            </a:endParaRPr>
          </a:p>
        </p:txBody>
      </p:sp>
      <p:sp>
        <p:nvSpPr>
          <p:cNvPr id="21" name="TextBox 21"/>
          <p:cNvSpPr txBox="1"/>
          <p:nvPr/>
        </p:nvSpPr>
        <p:spPr>
          <a:xfrm>
            <a:off x="7355459" y="392905"/>
            <a:ext cx="10520245" cy="2270760"/>
          </a:xfrm>
          <a:prstGeom prst="rect">
            <a:avLst/>
          </a:prstGeom>
        </p:spPr>
        <p:txBody>
          <a:bodyPr lIns="0" tIns="0" rIns="0" bIns="0" rtlCol="0" anchor="t">
            <a:spAutoFit/>
          </a:bodyPr>
          <a:lstStyle/>
          <a:p>
            <a:pPr algn="l">
              <a:lnSpc>
                <a:spcPts val="4350"/>
              </a:lnSpc>
            </a:pPr>
            <a:r>
              <a:rPr lang="en-US" sz="2900" b="1" spc="29">
                <a:solidFill>
                  <a:srgbClr val="EBEFF2"/>
                </a:solidFill>
                <a:latin typeface="Evolventa Bold"/>
                <a:ea typeface="Evolventa Bold"/>
                <a:cs typeface="Evolventa Bold"/>
                <a:sym typeface="Evolventa Bold"/>
              </a:rPr>
              <a:t>Polish-Ukrainian Master Degree Program </a:t>
            </a:r>
          </a:p>
          <a:p>
            <a:pPr algn="l">
              <a:lnSpc>
                <a:spcPts val="4350"/>
              </a:lnSpc>
              <a:spcBef>
                <a:spcPct val="0"/>
              </a:spcBef>
            </a:pPr>
            <a:r>
              <a:rPr lang="en-US" sz="2900" b="1" spc="29">
                <a:solidFill>
                  <a:srgbClr val="EBEFF2"/>
                </a:solidFill>
                <a:latin typeface="Evolventa Bold"/>
                <a:ea typeface="Evolventa Bold"/>
                <a:cs typeface="Evolventa Bold"/>
                <a:sym typeface="Evolventa Bold"/>
              </a:rPr>
              <a:t>of two diplomas "Human Resources Management", "Social Security" with University of Public and Individual Security "Apeiron" in Krakow (Poland)</a:t>
            </a:r>
          </a:p>
        </p:txBody>
      </p:sp>
      <p:sp>
        <p:nvSpPr>
          <p:cNvPr id="22" name="TextBox 22"/>
          <p:cNvSpPr txBox="1"/>
          <p:nvPr/>
        </p:nvSpPr>
        <p:spPr>
          <a:xfrm>
            <a:off x="7355459" y="3121166"/>
            <a:ext cx="10520245" cy="2270760"/>
          </a:xfrm>
          <a:prstGeom prst="rect">
            <a:avLst/>
          </a:prstGeom>
        </p:spPr>
        <p:txBody>
          <a:bodyPr lIns="0" tIns="0" rIns="0" bIns="0" rtlCol="0" anchor="t">
            <a:spAutoFit/>
          </a:bodyPr>
          <a:lstStyle/>
          <a:p>
            <a:pPr algn="l">
              <a:lnSpc>
                <a:spcPts val="4350"/>
              </a:lnSpc>
              <a:spcBef>
                <a:spcPct val="0"/>
              </a:spcBef>
            </a:pPr>
            <a:r>
              <a:rPr lang="en-US" sz="2900" b="1" spc="29">
                <a:solidFill>
                  <a:srgbClr val="EBEFF2"/>
                </a:solidFill>
                <a:latin typeface="Evolventa Bold"/>
                <a:ea typeface="Evolventa Bold"/>
                <a:cs typeface="Evolventa Bold"/>
                <a:sym typeface="Evolventa Bold"/>
              </a:rPr>
              <a:t>Joint Slovak-Ukrainian Master degree program "Business-analitics and information systems in entrepreneurship" with the School of Economics and Management of Public  Administration in Bratislava (Slovak republic)</a:t>
            </a:r>
          </a:p>
        </p:txBody>
      </p:sp>
      <p:sp>
        <p:nvSpPr>
          <p:cNvPr id="23" name="TextBox 23"/>
          <p:cNvSpPr txBox="1"/>
          <p:nvPr/>
        </p:nvSpPr>
        <p:spPr>
          <a:xfrm>
            <a:off x="7355459" y="5849126"/>
            <a:ext cx="10520245" cy="2823210"/>
          </a:xfrm>
          <a:prstGeom prst="rect">
            <a:avLst/>
          </a:prstGeom>
        </p:spPr>
        <p:txBody>
          <a:bodyPr lIns="0" tIns="0" rIns="0" bIns="0" rtlCol="0" anchor="t">
            <a:spAutoFit/>
          </a:bodyPr>
          <a:lstStyle/>
          <a:p>
            <a:pPr algn="l">
              <a:lnSpc>
                <a:spcPts val="4350"/>
              </a:lnSpc>
              <a:spcBef>
                <a:spcPct val="0"/>
              </a:spcBef>
            </a:pPr>
            <a:r>
              <a:rPr lang="en-US" sz="2900" b="1" spc="29">
                <a:solidFill>
                  <a:srgbClr val="EBEFF2"/>
                </a:solidFill>
                <a:latin typeface="Evolventa Bold"/>
                <a:ea typeface="Evolventa Bold"/>
                <a:cs typeface="Evolventa Bold"/>
                <a:sym typeface="Evolventa Bold"/>
              </a:rPr>
              <a:t>British-Ukrainian Master degree program "MBA: Organisational Transformations" with two pathways: “MBA in Organisational Transformations with Sustainability” “MBA in Organisational Transformations with Cybersecurity”  with the Abertay University (Scotland)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rot="10054986">
            <a:off x="2713931" y="9025038"/>
            <a:ext cx="3800119" cy="3565203"/>
          </a:xfrm>
          <a:custGeom>
            <a:avLst/>
            <a:gdLst/>
            <a:ahLst/>
            <a:cxnLst/>
            <a:rect l="l" t="t" r="r" b="b"/>
            <a:pathLst>
              <a:path w="3800119" h="3565203">
                <a:moveTo>
                  <a:pt x="0" y="0"/>
                </a:moveTo>
                <a:lnTo>
                  <a:pt x="3800120" y="0"/>
                </a:lnTo>
                <a:lnTo>
                  <a:pt x="3800120" y="3565203"/>
                </a:lnTo>
                <a:lnTo>
                  <a:pt x="0" y="3565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34419" y="-170034"/>
            <a:ext cx="4432438" cy="10575489"/>
            <a:chOff x="0" y="0"/>
            <a:chExt cx="10525296" cy="25112625"/>
          </a:xfrm>
        </p:grpSpPr>
        <p:sp>
          <p:nvSpPr>
            <p:cNvPr id="4" name="Freeform 4"/>
            <p:cNvSpPr/>
            <p:nvPr/>
          </p:nvSpPr>
          <p:spPr>
            <a:xfrm>
              <a:off x="72390" y="72390"/>
              <a:ext cx="10380517" cy="24967846"/>
            </a:xfrm>
            <a:custGeom>
              <a:avLst/>
              <a:gdLst/>
              <a:ahLst/>
              <a:cxnLst/>
              <a:rect l="l" t="t" r="r" b="b"/>
              <a:pathLst>
                <a:path w="10380517" h="24967846">
                  <a:moveTo>
                    <a:pt x="0" y="0"/>
                  </a:moveTo>
                  <a:lnTo>
                    <a:pt x="10380517" y="0"/>
                  </a:lnTo>
                  <a:lnTo>
                    <a:pt x="10380517" y="24967846"/>
                  </a:lnTo>
                  <a:lnTo>
                    <a:pt x="0" y="24967846"/>
                  </a:lnTo>
                  <a:lnTo>
                    <a:pt x="0" y="0"/>
                  </a:lnTo>
                  <a:close/>
                </a:path>
              </a:pathLst>
            </a:custGeom>
            <a:solidFill>
              <a:srgbClr val="EBEFF2"/>
            </a:solidFill>
          </p:spPr>
        </p:sp>
        <p:sp>
          <p:nvSpPr>
            <p:cNvPr id="5" name="Freeform 5"/>
            <p:cNvSpPr/>
            <p:nvPr/>
          </p:nvSpPr>
          <p:spPr>
            <a:xfrm>
              <a:off x="0" y="0"/>
              <a:ext cx="10525296" cy="25112625"/>
            </a:xfrm>
            <a:custGeom>
              <a:avLst/>
              <a:gdLst/>
              <a:ahLst/>
              <a:cxnLst/>
              <a:rect l="l" t="t" r="r" b="b"/>
              <a:pathLst>
                <a:path w="10525296" h="25112625">
                  <a:moveTo>
                    <a:pt x="10380517" y="24967845"/>
                  </a:moveTo>
                  <a:lnTo>
                    <a:pt x="10525296" y="24967845"/>
                  </a:lnTo>
                  <a:lnTo>
                    <a:pt x="10525296" y="25112625"/>
                  </a:lnTo>
                  <a:lnTo>
                    <a:pt x="10380517" y="25112625"/>
                  </a:lnTo>
                  <a:lnTo>
                    <a:pt x="10380517" y="24967845"/>
                  </a:lnTo>
                  <a:close/>
                  <a:moveTo>
                    <a:pt x="0" y="144780"/>
                  </a:moveTo>
                  <a:lnTo>
                    <a:pt x="144780" y="144780"/>
                  </a:lnTo>
                  <a:lnTo>
                    <a:pt x="144780" y="24967845"/>
                  </a:lnTo>
                  <a:lnTo>
                    <a:pt x="0" y="24967845"/>
                  </a:lnTo>
                  <a:lnTo>
                    <a:pt x="0" y="144780"/>
                  </a:lnTo>
                  <a:close/>
                  <a:moveTo>
                    <a:pt x="0" y="24967845"/>
                  </a:moveTo>
                  <a:lnTo>
                    <a:pt x="144780" y="24967845"/>
                  </a:lnTo>
                  <a:lnTo>
                    <a:pt x="144780" y="25112625"/>
                  </a:lnTo>
                  <a:lnTo>
                    <a:pt x="0" y="25112625"/>
                  </a:lnTo>
                  <a:lnTo>
                    <a:pt x="0" y="24967845"/>
                  </a:lnTo>
                  <a:close/>
                  <a:moveTo>
                    <a:pt x="10380517" y="144780"/>
                  </a:moveTo>
                  <a:lnTo>
                    <a:pt x="10525296" y="144780"/>
                  </a:lnTo>
                  <a:lnTo>
                    <a:pt x="10525296" y="24967845"/>
                  </a:lnTo>
                  <a:lnTo>
                    <a:pt x="10380517" y="24967845"/>
                  </a:lnTo>
                  <a:lnTo>
                    <a:pt x="10380517" y="144780"/>
                  </a:lnTo>
                  <a:close/>
                  <a:moveTo>
                    <a:pt x="144780" y="24967845"/>
                  </a:moveTo>
                  <a:lnTo>
                    <a:pt x="10380517" y="24967845"/>
                  </a:lnTo>
                  <a:lnTo>
                    <a:pt x="10380517" y="25112625"/>
                  </a:lnTo>
                  <a:lnTo>
                    <a:pt x="144780" y="25112625"/>
                  </a:lnTo>
                  <a:lnTo>
                    <a:pt x="144780" y="24967845"/>
                  </a:lnTo>
                  <a:close/>
                  <a:moveTo>
                    <a:pt x="10380517" y="0"/>
                  </a:moveTo>
                  <a:lnTo>
                    <a:pt x="10525296" y="0"/>
                  </a:lnTo>
                  <a:lnTo>
                    <a:pt x="10525296" y="144780"/>
                  </a:lnTo>
                  <a:lnTo>
                    <a:pt x="10380517" y="144780"/>
                  </a:lnTo>
                  <a:lnTo>
                    <a:pt x="10380517" y="0"/>
                  </a:lnTo>
                  <a:close/>
                  <a:moveTo>
                    <a:pt x="0" y="0"/>
                  </a:moveTo>
                  <a:lnTo>
                    <a:pt x="144780" y="0"/>
                  </a:lnTo>
                  <a:lnTo>
                    <a:pt x="144780" y="144780"/>
                  </a:lnTo>
                  <a:lnTo>
                    <a:pt x="0" y="144780"/>
                  </a:lnTo>
                  <a:lnTo>
                    <a:pt x="0" y="0"/>
                  </a:lnTo>
                  <a:close/>
                  <a:moveTo>
                    <a:pt x="144780" y="0"/>
                  </a:moveTo>
                  <a:lnTo>
                    <a:pt x="10380517" y="0"/>
                  </a:lnTo>
                  <a:lnTo>
                    <a:pt x="10380517" y="144780"/>
                  </a:lnTo>
                  <a:lnTo>
                    <a:pt x="144780" y="144780"/>
                  </a:lnTo>
                  <a:lnTo>
                    <a:pt x="144780" y="0"/>
                  </a:lnTo>
                  <a:close/>
                </a:path>
              </a:pathLst>
            </a:custGeom>
            <a:solidFill>
              <a:srgbClr val="2E414D"/>
            </a:solidFill>
          </p:spPr>
        </p:sp>
      </p:grpSp>
      <p:sp>
        <p:nvSpPr>
          <p:cNvPr id="6" name="Freeform 6"/>
          <p:cNvSpPr/>
          <p:nvPr/>
        </p:nvSpPr>
        <p:spPr>
          <a:xfrm>
            <a:off x="128443" y="8446027"/>
            <a:ext cx="1953357" cy="1512215"/>
          </a:xfrm>
          <a:custGeom>
            <a:avLst/>
            <a:gdLst/>
            <a:ahLst/>
            <a:cxnLst/>
            <a:rect l="l" t="t" r="r" b="b"/>
            <a:pathLst>
              <a:path w="1953357" h="1512215">
                <a:moveTo>
                  <a:pt x="0" y="0"/>
                </a:moveTo>
                <a:lnTo>
                  <a:pt x="1953357" y="0"/>
                </a:lnTo>
                <a:lnTo>
                  <a:pt x="1953357" y="1512215"/>
                </a:lnTo>
                <a:lnTo>
                  <a:pt x="0" y="1512215"/>
                </a:lnTo>
                <a:lnTo>
                  <a:pt x="0" y="0"/>
                </a:lnTo>
                <a:close/>
              </a:path>
            </a:pathLst>
          </a:custGeom>
          <a:blipFill>
            <a:blip r:embed="rId4"/>
            <a:stretch>
              <a:fillRect/>
            </a:stretch>
          </a:blipFill>
        </p:spPr>
      </p:sp>
      <p:sp>
        <p:nvSpPr>
          <p:cNvPr id="7" name="Freeform 7"/>
          <p:cNvSpPr/>
          <p:nvPr/>
        </p:nvSpPr>
        <p:spPr>
          <a:xfrm>
            <a:off x="2375075" y="8446027"/>
            <a:ext cx="1660082" cy="1636979"/>
          </a:xfrm>
          <a:custGeom>
            <a:avLst/>
            <a:gdLst/>
            <a:ahLst/>
            <a:cxnLst/>
            <a:rect l="l" t="t" r="r" b="b"/>
            <a:pathLst>
              <a:path w="1660082" h="1636979">
                <a:moveTo>
                  <a:pt x="0" y="0"/>
                </a:moveTo>
                <a:lnTo>
                  <a:pt x="1660081" y="0"/>
                </a:lnTo>
                <a:lnTo>
                  <a:pt x="1660081" y="1636979"/>
                </a:lnTo>
                <a:lnTo>
                  <a:pt x="0" y="1636979"/>
                </a:lnTo>
                <a:lnTo>
                  <a:pt x="0" y="0"/>
                </a:lnTo>
                <a:close/>
              </a:path>
            </a:pathLst>
          </a:custGeom>
          <a:blipFill>
            <a:blip r:embed="rId5"/>
            <a:stretch>
              <a:fillRect/>
            </a:stretch>
          </a:blipFill>
        </p:spPr>
      </p:sp>
      <p:sp>
        <p:nvSpPr>
          <p:cNvPr id="8" name="TextBox 8"/>
          <p:cNvSpPr txBox="1"/>
          <p:nvPr/>
        </p:nvSpPr>
        <p:spPr>
          <a:xfrm>
            <a:off x="7355459" y="5242822"/>
            <a:ext cx="10520245" cy="1165860"/>
          </a:xfrm>
          <a:prstGeom prst="rect">
            <a:avLst/>
          </a:prstGeom>
        </p:spPr>
        <p:txBody>
          <a:bodyPr lIns="0" tIns="0" rIns="0" bIns="0" rtlCol="0" anchor="t">
            <a:spAutoFit/>
          </a:bodyPr>
          <a:lstStyle/>
          <a:p>
            <a:pPr algn="l">
              <a:lnSpc>
                <a:spcPts val="4350"/>
              </a:lnSpc>
              <a:spcBef>
                <a:spcPct val="0"/>
              </a:spcBef>
            </a:pPr>
            <a:r>
              <a:rPr lang="en-US" sz="2900" b="1" spc="29">
                <a:solidFill>
                  <a:srgbClr val="EBEFF2"/>
                </a:solidFill>
                <a:latin typeface="Evolventa Bold"/>
                <a:ea typeface="Evolventa Bold"/>
                <a:cs typeface="Evolventa Bold"/>
                <a:sym typeface="Evolventa Bold"/>
              </a:rPr>
              <a:t>Polish-Ukrainian Double Degree Program for Masters in "International business" with WSG (Bydgosch, Poland)</a:t>
            </a:r>
          </a:p>
        </p:txBody>
      </p:sp>
      <p:sp>
        <p:nvSpPr>
          <p:cNvPr id="9" name="Freeform 9"/>
          <p:cNvSpPr/>
          <p:nvPr/>
        </p:nvSpPr>
        <p:spPr>
          <a:xfrm rot="-3163465">
            <a:off x="16569554" y="8350953"/>
            <a:ext cx="3800119" cy="3565203"/>
          </a:xfrm>
          <a:custGeom>
            <a:avLst/>
            <a:gdLst/>
            <a:ahLst/>
            <a:cxnLst/>
            <a:rect l="l" t="t" r="r" b="b"/>
            <a:pathLst>
              <a:path w="3800119" h="3565203">
                <a:moveTo>
                  <a:pt x="0" y="0"/>
                </a:moveTo>
                <a:lnTo>
                  <a:pt x="3800119" y="0"/>
                </a:lnTo>
                <a:lnTo>
                  <a:pt x="3800119" y="3565203"/>
                </a:lnTo>
                <a:lnTo>
                  <a:pt x="0" y="3565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AutoShape 10"/>
          <p:cNvSpPr/>
          <p:nvPr/>
        </p:nvSpPr>
        <p:spPr>
          <a:xfrm>
            <a:off x="7355459" y="2959241"/>
            <a:ext cx="10932541" cy="0"/>
          </a:xfrm>
          <a:prstGeom prst="line">
            <a:avLst/>
          </a:prstGeom>
          <a:ln w="38100" cap="flat">
            <a:solidFill>
              <a:srgbClr val="FFFFFF"/>
            </a:solidFill>
            <a:prstDash val="solid"/>
            <a:headEnd type="none" w="sm" len="sm"/>
            <a:tailEnd type="none" w="sm" len="sm"/>
          </a:ln>
        </p:spPr>
      </p:sp>
      <p:sp>
        <p:nvSpPr>
          <p:cNvPr id="11" name="AutoShape 11"/>
          <p:cNvSpPr/>
          <p:nvPr/>
        </p:nvSpPr>
        <p:spPr>
          <a:xfrm>
            <a:off x="7355459" y="4976293"/>
            <a:ext cx="10932541" cy="0"/>
          </a:xfrm>
          <a:prstGeom prst="line">
            <a:avLst/>
          </a:prstGeom>
          <a:ln w="38100" cap="flat">
            <a:solidFill>
              <a:srgbClr val="FFFFFF"/>
            </a:solidFill>
            <a:prstDash val="solid"/>
            <a:headEnd type="none" w="sm" len="sm"/>
            <a:tailEnd type="none" w="sm" len="sm"/>
          </a:ln>
        </p:spPr>
      </p:sp>
      <p:sp>
        <p:nvSpPr>
          <p:cNvPr id="12" name="AutoShape 12"/>
          <p:cNvSpPr/>
          <p:nvPr/>
        </p:nvSpPr>
        <p:spPr>
          <a:xfrm>
            <a:off x="7355459" y="6850885"/>
            <a:ext cx="10932541" cy="0"/>
          </a:xfrm>
          <a:prstGeom prst="line">
            <a:avLst/>
          </a:prstGeom>
          <a:ln w="38100" cap="flat">
            <a:solidFill>
              <a:srgbClr val="FFFFFF"/>
            </a:solidFill>
            <a:prstDash val="solid"/>
            <a:headEnd type="none" w="sm" len="sm"/>
            <a:tailEnd type="none" w="sm" len="sm"/>
          </a:ln>
        </p:spPr>
      </p:sp>
      <p:sp>
        <p:nvSpPr>
          <p:cNvPr id="13" name="Freeform 13"/>
          <p:cNvSpPr/>
          <p:nvPr/>
        </p:nvSpPr>
        <p:spPr>
          <a:xfrm>
            <a:off x="4371739" y="817819"/>
            <a:ext cx="2650696" cy="1503247"/>
          </a:xfrm>
          <a:custGeom>
            <a:avLst/>
            <a:gdLst/>
            <a:ahLst/>
            <a:cxnLst/>
            <a:rect l="l" t="t" r="r" b="b"/>
            <a:pathLst>
              <a:path w="2650696" h="1503247">
                <a:moveTo>
                  <a:pt x="0" y="0"/>
                </a:moveTo>
                <a:lnTo>
                  <a:pt x="2650696" y="0"/>
                </a:lnTo>
                <a:lnTo>
                  <a:pt x="2650696" y="1503247"/>
                </a:lnTo>
                <a:lnTo>
                  <a:pt x="0" y="1503247"/>
                </a:lnTo>
                <a:lnTo>
                  <a:pt x="0" y="0"/>
                </a:lnTo>
                <a:close/>
              </a:path>
            </a:pathLst>
          </a:custGeom>
          <a:blipFill>
            <a:blip r:embed="rId6"/>
            <a:stretch>
              <a:fillRect/>
            </a:stretch>
          </a:blipFill>
        </p:spPr>
      </p:sp>
      <p:sp>
        <p:nvSpPr>
          <p:cNvPr id="14" name="Freeform 14"/>
          <p:cNvSpPr/>
          <p:nvPr/>
        </p:nvSpPr>
        <p:spPr>
          <a:xfrm>
            <a:off x="4735958" y="5135999"/>
            <a:ext cx="1918699" cy="1509174"/>
          </a:xfrm>
          <a:custGeom>
            <a:avLst/>
            <a:gdLst/>
            <a:ahLst/>
            <a:cxnLst/>
            <a:rect l="l" t="t" r="r" b="b"/>
            <a:pathLst>
              <a:path w="1918699" h="1509174">
                <a:moveTo>
                  <a:pt x="0" y="0"/>
                </a:moveTo>
                <a:lnTo>
                  <a:pt x="1918699" y="0"/>
                </a:lnTo>
                <a:lnTo>
                  <a:pt x="1918699" y="1509174"/>
                </a:lnTo>
                <a:lnTo>
                  <a:pt x="0" y="1509174"/>
                </a:lnTo>
                <a:lnTo>
                  <a:pt x="0" y="0"/>
                </a:lnTo>
                <a:close/>
              </a:path>
            </a:pathLst>
          </a:custGeom>
          <a:blipFill>
            <a:blip r:embed="rId7"/>
            <a:stretch>
              <a:fillRect/>
            </a:stretch>
          </a:blipFill>
        </p:spPr>
      </p:sp>
      <p:sp>
        <p:nvSpPr>
          <p:cNvPr id="15" name="TextBox 15"/>
          <p:cNvSpPr txBox="1"/>
          <p:nvPr/>
        </p:nvSpPr>
        <p:spPr>
          <a:xfrm>
            <a:off x="128443" y="1998436"/>
            <a:ext cx="3906713" cy="5257800"/>
          </a:xfrm>
          <a:prstGeom prst="rect">
            <a:avLst/>
          </a:prstGeom>
        </p:spPr>
        <p:txBody>
          <a:bodyPr lIns="0" tIns="0" rIns="0" bIns="0" rtlCol="0" anchor="t">
            <a:spAutoFit/>
          </a:bodyPr>
          <a:lstStyle/>
          <a:p>
            <a:pPr algn="l">
              <a:lnSpc>
                <a:spcPts val="4560"/>
              </a:lnSpc>
            </a:pPr>
            <a:r>
              <a:rPr lang="en-US" sz="3800" b="1" spc="380">
                <a:solidFill>
                  <a:srgbClr val="3E588C"/>
                </a:solidFill>
                <a:latin typeface="Evolventa Bold"/>
                <a:ea typeface="Evolventa Bold"/>
                <a:cs typeface="Evolventa Bold"/>
                <a:sym typeface="Evolventa Bold"/>
              </a:rPr>
              <a:t>MASTERS Degree Programs </a:t>
            </a:r>
          </a:p>
          <a:p>
            <a:pPr algn="l">
              <a:lnSpc>
                <a:spcPts val="4560"/>
              </a:lnSpc>
            </a:pPr>
            <a:r>
              <a:rPr lang="en-US" sz="3800" b="1" spc="380">
                <a:solidFill>
                  <a:srgbClr val="3E588C"/>
                </a:solidFill>
                <a:latin typeface="Evolventa Bold"/>
                <a:ea typeface="Evolventa Bold"/>
                <a:cs typeface="Evolventa Bold"/>
                <a:sym typeface="Evolventa Bold"/>
              </a:rPr>
              <a:t>with leading European Higher Education Institutions</a:t>
            </a:r>
          </a:p>
          <a:p>
            <a:pPr algn="ctr">
              <a:lnSpc>
                <a:spcPts val="4560"/>
              </a:lnSpc>
            </a:pPr>
            <a:endParaRPr lang="en-US" sz="3800" b="1" spc="380">
              <a:solidFill>
                <a:srgbClr val="3E588C"/>
              </a:solidFill>
              <a:latin typeface="Evolventa Bold"/>
              <a:ea typeface="Evolventa Bold"/>
              <a:cs typeface="Evolventa Bold"/>
              <a:sym typeface="Evolventa Bold"/>
            </a:endParaRPr>
          </a:p>
        </p:txBody>
      </p:sp>
      <p:sp>
        <p:nvSpPr>
          <p:cNvPr id="16" name="TextBox 16"/>
          <p:cNvSpPr txBox="1"/>
          <p:nvPr/>
        </p:nvSpPr>
        <p:spPr>
          <a:xfrm>
            <a:off x="7355459" y="602756"/>
            <a:ext cx="10520245" cy="1718310"/>
          </a:xfrm>
          <a:prstGeom prst="rect">
            <a:avLst/>
          </a:prstGeom>
        </p:spPr>
        <p:txBody>
          <a:bodyPr lIns="0" tIns="0" rIns="0" bIns="0" rtlCol="0" anchor="t">
            <a:spAutoFit/>
          </a:bodyPr>
          <a:lstStyle/>
          <a:p>
            <a:pPr algn="l">
              <a:lnSpc>
                <a:spcPts val="4350"/>
              </a:lnSpc>
              <a:spcBef>
                <a:spcPct val="0"/>
              </a:spcBef>
            </a:pPr>
            <a:r>
              <a:rPr lang="en-US" sz="2900" b="1" spc="29">
                <a:solidFill>
                  <a:srgbClr val="EBEFF2"/>
                </a:solidFill>
                <a:latin typeface="Evolventa Bold"/>
                <a:ea typeface="Evolventa Bold"/>
                <a:cs typeface="Evolventa Bold"/>
                <a:sym typeface="Evolventa Bold"/>
              </a:rPr>
              <a:t>Joint Polish-Ukrainian Master's Degree Program "Two Diplomas - 2D!" with  University of Occupational Safety Management in Katowice (Poland) </a:t>
            </a:r>
          </a:p>
        </p:txBody>
      </p:sp>
      <p:grpSp>
        <p:nvGrpSpPr>
          <p:cNvPr id="17" name="Group 17"/>
          <p:cNvGrpSpPr/>
          <p:nvPr/>
        </p:nvGrpSpPr>
        <p:grpSpPr>
          <a:xfrm>
            <a:off x="4616377" y="3071622"/>
            <a:ext cx="2185273" cy="1500483"/>
            <a:chOff x="0" y="0"/>
            <a:chExt cx="575545" cy="395189"/>
          </a:xfrm>
        </p:grpSpPr>
        <p:sp>
          <p:nvSpPr>
            <p:cNvPr id="18" name="Freeform 18"/>
            <p:cNvSpPr/>
            <p:nvPr/>
          </p:nvSpPr>
          <p:spPr>
            <a:xfrm>
              <a:off x="0" y="0"/>
              <a:ext cx="575545" cy="395189"/>
            </a:xfrm>
            <a:custGeom>
              <a:avLst/>
              <a:gdLst/>
              <a:ahLst/>
              <a:cxnLst/>
              <a:rect l="l" t="t" r="r" b="b"/>
              <a:pathLst>
                <a:path w="575545" h="395189">
                  <a:moveTo>
                    <a:pt x="0" y="0"/>
                  </a:moveTo>
                  <a:lnTo>
                    <a:pt x="575545" y="0"/>
                  </a:lnTo>
                  <a:lnTo>
                    <a:pt x="575545" y="395189"/>
                  </a:lnTo>
                  <a:lnTo>
                    <a:pt x="0" y="395189"/>
                  </a:lnTo>
                  <a:close/>
                </a:path>
              </a:pathLst>
            </a:custGeom>
            <a:solidFill>
              <a:srgbClr val="EBEFF2"/>
            </a:solidFill>
          </p:spPr>
        </p:sp>
        <p:sp>
          <p:nvSpPr>
            <p:cNvPr id="19" name="TextBox 19"/>
            <p:cNvSpPr txBox="1"/>
            <p:nvPr/>
          </p:nvSpPr>
          <p:spPr>
            <a:xfrm>
              <a:off x="0" y="-114300"/>
              <a:ext cx="575545" cy="509489"/>
            </a:xfrm>
            <a:prstGeom prst="rect">
              <a:avLst/>
            </a:prstGeom>
          </p:spPr>
          <p:txBody>
            <a:bodyPr lIns="50800" tIns="50800" rIns="50800" bIns="50800" rtlCol="0" anchor="ctr"/>
            <a:lstStyle/>
            <a:p>
              <a:pPr algn="ctr">
                <a:lnSpc>
                  <a:spcPts val="3074"/>
                </a:lnSpc>
              </a:pPr>
              <a:endParaRPr/>
            </a:p>
          </p:txBody>
        </p:sp>
      </p:grpSp>
      <p:sp>
        <p:nvSpPr>
          <p:cNvPr id="20" name="Freeform 20"/>
          <p:cNvSpPr/>
          <p:nvPr/>
        </p:nvSpPr>
        <p:spPr>
          <a:xfrm>
            <a:off x="4431657" y="3072657"/>
            <a:ext cx="2530860" cy="1499448"/>
          </a:xfrm>
          <a:custGeom>
            <a:avLst/>
            <a:gdLst/>
            <a:ahLst/>
            <a:cxnLst/>
            <a:rect l="l" t="t" r="r" b="b"/>
            <a:pathLst>
              <a:path w="2530860" h="1499448">
                <a:moveTo>
                  <a:pt x="0" y="0"/>
                </a:moveTo>
                <a:lnTo>
                  <a:pt x="2530860" y="0"/>
                </a:lnTo>
                <a:lnTo>
                  <a:pt x="2530860" y="1499448"/>
                </a:lnTo>
                <a:lnTo>
                  <a:pt x="0" y="1499448"/>
                </a:lnTo>
                <a:lnTo>
                  <a:pt x="0" y="0"/>
                </a:lnTo>
                <a:close/>
              </a:path>
            </a:pathLst>
          </a:custGeom>
          <a:blipFill>
            <a:blip r:embed="rId8"/>
            <a:stretch>
              <a:fillRect/>
            </a:stretch>
          </a:blipFill>
        </p:spPr>
      </p:sp>
      <p:sp>
        <p:nvSpPr>
          <p:cNvPr id="21" name="TextBox 21"/>
          <p:cNvSpPr txBox="1"/>
          <p:nvPr/>
        </p:nvSpPr>
        <p:spPr>
          <a:xfrm>
            <a:off x="7424551" y="3153208"/>
            <a:ext cx="10520245" cy="1165860"/>
          </a:xfrm>
          <a:prstGeom prst="rect">
            <a:avLst/>
          </a:prstGeom>
        </p:spPr>
        <p:txBody>
          <a:bodyPr lIns="0" tIns="0" rIns="0" bIns="0" rtlCol="0" anchor="t">
            <a:spAutoFit/>
          </a:bodyPr>
          <a:lstStyle/>
          <a:p>
            <a:pPr algn="l">
              <a:lnSpc>
                <a:spcPts val="4350"/>
              </a:lnSpc>
              <a:spcBef>
                <a:spcPct val="0"/>
              </a:spcBef>
            </a:pPr>
            <a:r>
              <a:rPr lang="en-US" sz="2900" b="1" spc="29">
                <a:solidFill>
                  <a:srgbClr val="EBEFF2"/>
                </a:solidFill>
                <a:latin typeface="Evolventa Bold"/>
                <a:ea typeface="Evolventa Bold"/>
                <a:cs typeface="Evolventa Bold"/>
                <a:sym typeface="Evolventa Bold"/>
              </a:rPr>
              <a:t>Joint program MBA with MRU (Vilnius, Lithuania) for master students of “International IT-management”  </a:t>
            </a:r>
          </a:p>
        </p:txBody>
      </p:sp>
      <p:grpSp>
        <p:nvGrpSpPr>
          <p:cNvPr id="22" name="Group 22"/>
          <p:cNvGrpSpPr/>
          <p:nvPr/>
        </p:nvGrpSpPr>
        <p:grpSpPr>
          <a:xfrm>
            <a:off x="4982416" y="7154966"/>
            <a:ext cx="1425784" cy="1462073"/>
            <a:chOff x="0" y="0"/>
            <a:chExt cx="375515" cy="385073"/>
          </a:xfrm>
        </p:grpSpPr>
        <p:sp>
          <p:nvSpPr>
            <p:cNvPr id="23" name="Freeform 23"/>
            <p:cNvSpPr/>
            <p:nvPr/>
          </p:nvSpPr>
          <p:spPr>
            <a:xfrm>
              <a:off x="0" y="0"/>
              <a:ext cx="375515" cy="385073"/>
            </a:xfrm>
            <a:custGeom>
              <a:avLst/>
              <a:gdLst/>
              <a:ahLst/>
              <a:cxnLst/>
              <a:rect l="l" t="t" r="r" b="b"/>
              <a:pathLst>
                <a:path w="375515" h="385073">
                  <a:moveTo>
                    <a:pt x="0" y="0"/>
                  </a:moveTo>
                  <a:lnTo>
                    <a:pt x="375515" y="0"/>
                  </a:lnTo>
                  <a:lnTo>
                    <a:pt x="375515" y="385073"/>
                  </a:lnTo>
                  <a:lnTo>
                    <a:pt x="0" y="385073"/>
                  </a:lnTo>
                  <a:close/>
                </a:path>
              </a:pathLst>
            </a:custGeom>
            <a:solidFill>
              <a:srgbClr val="EBEFF2"/>
            </a:solidFill>
          </p:spPr>
        </p:sp>
        <p:sp>
          <p:nvSpPr>
            <p:cNvPr id="24" name="TextBox 24"/>
            <p:cNvSpPr txBox="1"/>
            <p:nvPr/>
          </p:nvSpPr>
          <p:spPr>
            <a:xfrm>
              <a:off x="0" y="-114300"/>
              <a:ext cx="375515" cy="499373"/>
            </a:xfrm>
            <a:prstGeom prst="rect">
              <a:avLst/>
            </a:prstGeom>
          </p:spPr>
          <p:txBody>
            <a:bodyPr lIns="50800" tIns="50800" rIns="50800" bIns="50800" rtlCol="0" anchor="ctr"/>
            <a:lstStyle/>
            <a:p>
              <a:pPr algn="ctr">
                <a:lnSpc>
                  <a:spcPts val="3074"/>
                </a:lnSpc>
              </a:pPr>
              <a:endParaRPr/>
            </a:p>
          </p:txBody>
        </p:sp>
      </p:grpSp>
      <p:sp>
        <p:nvSpPr>
          <p:cNvPr id="25" name="Freeform 25"/>
          <p:cNvSpPr/>
          <p:nvPr/>
        </p:nvSpPr>
        <p:spPr>
          <a:xfrm>
            <a:off x="5088157" y="7181460"/>
            <a:ext cx="1214300" cy="1409086"/>
          </a:xfrm>
          <a:custGeom>
            <a:avLst/>
            <a:gdLst/>
            <a:ahLst/>
            <a:cxnLst/>
            <a:rect l="l" t="t" r="r" b="b"/>
            <a:pathLst>
              <a:path w="1214300" h="1409086">
                <a:moveTo>
                  <a:pt x="0" y="0"/>
                </a:moveTo>
                <a:lnTo>
                  <a:pt x="1214301" y="0"/>
                </a:lnTo>
                <a:lnTo>
                  <a:pt x="1214301" y="1409085"/>
                </a:lnTo>
                <a:lnTo>
                  <a:pt x="0" y="1409085"/>
                </a:lnTo>
                <a:lnTo>
                  <a:pt x="0" y="0"/>
                </a:lnTo>
                <a:close/>
              </a:path>
            </a:pathLst>
          </a:custGeom>
          <a:blipFill>
            <a:blip r:embed="rId9"/>
            <a:stretch>
              <a:fillRect/>
            </a:stretch>
          </a:blipFill>
        </p:spPr>
      </p:sp>
      <p:sp>
        <p:nvSpPr>
          <p:cNvPr id="26" name="TextBox 26"/>
          <p:cNvSpPr txBox="1"/>
          <p:nvPr/>
        </p:nvSpPr>
        <p:spPr>
          <a:xfrm>
            <a:off x="7351174" y="7217348"/>
            <a:ext cx="10520245" cy="1165860"/>
          </a:xfrm>
          <a:prstGeom prst="rect">
            <a:avLst/>
          </a:prstGeom>
        </p:spPr>
        <p:txBody>
          <a:bodyPr lIns="0" tIns="0" rIns="0" bIns="0" rtlCol="0" anchor="t">
            <a:spAutoFit/>
          </a:bodyPr>
          <a:lstStyle/>
          <a:p>
            <a:pPr algn="l">
              <a:lnSpc>
                <a:spcPts val="4350"/>
              </a:lnSpc>
              <a:spcBef>
                <a:spcPct val="0"/>
              </a:spcBef>
            </a:pPr>
            <a:r>
              <a:rPr lang="en-US" sz="2900" b="1" spc="29">
                <a:solidFill>
                  <a:srgbClr val="EBEFF2"/>
                </a:solidFill>
                <a:latin typeface="Evolventa Bold"/>
                <a:ea typeface="Evolventa Bold"/>
                <a:cs typeface="Evolventa Bold"/>
                <a:sym typeface="Evolventa Bold"/>
              </a:rPr>
              <a:t>Double degree program for masters “Business Administration” with ISMA University (Riga, Latvia)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rot="10054986">
            <a:off x="2713932" y="9025038"/>
            <a:ext cx="3800120" cy="3565203"/>
          </a:xfrm>
          <a:custGeom>
            <a:avLst/>
            <a:gdLst/>
            <a:ahLst/>
            <a:cxnLst/>
            <a:rect l="l" t="t" r="r" b="b"/>
            <a:pathLst>
              <a:path w="3800120" h="3565203">
                <a:moveTo>
                  <a:pt x="0" y="0"/>
                </a:moveTo>
                <a:lnTo>
                  <a:pt x="3800120" y="0"/>
                </a:lnTo>
                <a:lnTo>
                  <a:pt x="3800120" y="3565203"/>
                </a:lnTo>
                <a:lnTo>
                  <a:pt x="0" y="3565203"/>
                </a:lnTo>
                <a:lnTo>
                  <a:pt x="0" y="0"/>
                </a:lnTo>
                <a:close/>
              </a:path>
            </a:pathLst>
          </a:custGeom>
          <a:blipFill>
            <a:blip r:embed="rId2"/>
            <a:stretch>
              <a:fillRect b="-159"/>
            </a:stretch>
          </a:blipFill>
        </p:spPr>
      </p:sp>
      <p:sp>
        <p:nvSpPr>
          <p:cNvPr id="3" name="Freeform 3"/>
          <p:cNvSpPr/>
          <p:nvPr/>
        </p:nvSpPr>
        <p:spPr>
          <a:xfrm>
            <a:off x="-134419" y="-170034"/>
            <a:ext cx="4432202" cy="10574926"/>
          </a:xfrm>
          <a:custGeom>
            <a:avLst/>
            <a:gdLst/>
            <a:ahLst/>
            <a:cxnLst/>
            <a:rect l="l" t="t" r="r" b="b"/>
            <a:pathLst>
              <a:path w="4432202" h="10574926">
                <a:moveTo>
                  <a:pt x="0" y="0"/>
                </a:moveTo>
                <a:lnTo>
                  <a:pt x="4432202" y="0"/>
                </a:lnTo>
                <a:lnTo>
                  <a:pt x="4432202" y="10574926"/>
                </a:lnTo>
                <a:lnTo>
                  <a:pt x="0" y="105749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8443" y="8446027"/>
            <a:ext cx="1953357" cy="1512215"/>
          </a:xfrm>
          <a:custGeom>
            <a:avLst/>
            <a:gdLst/>
            <a:ahLst/>
            <a:cxnLst/>
            <a:rect l="l" t="t" r="r" b="b"/>
            <a:pathLst>
              <a:path w="1953357" h="1512215">
                <a:moveTo>
                  <a:pt x="0" y="0"/>
                </a:moveTo>
                <a:lnTo>
                  <a:pt x="1953357" y="0"/>
                </a:lnTo>
                <a:lnTo>
                  <a:pt x="1953357" y="1512215"/>
                </a:lnTo>
                <a:lnTo>
                  <a:pt x="0" y="1512215"/>
                </a:lnTo>
                <a:lnTo>
                  <a:pt x="0" y="0"/>
                </a:lnTo>
                <a:close/>
              </a:path>
            </a:pathLst>
          </a:custGeom>
          <a:blipFill>
            <a:blip r:embed="rId5"/>
            <a:stretch>
              <a:fillRect b="-118"/>
            </a:stretch>
          </a:blipFill>
        </p:spPr>
      </p:sp>
      <p:sp>
        <p:nvSpPr>
          <p:cNvPr id="5" name="Freeform 5"/>
          <p:cNvSpPr/>
          <p:nvPr/>
        </p:nvSpPr>
        <p:spPr>
          <a:xfrm>
            <a:off x="2375075" y="8446027"/>
            <a:ext cx="1660082" cy="1636979"/>
          </a:xfrm>
          <a:custGeom>
            <a:avLst/>
            <a:gdLst/>
            <a:ahLst/>
            <a:cxnLst/>
            <a:rect l="l" t="t" r="r" b="b"/>
            <a:pathLst>
              <a:path w="1660082" h="1636979">
                <a:moveTo>
                  <a:pt x="0" y="0"/>
                </a:moveTo>
                <a:lnTo>
                  <a:pt x="1660082" y="0"/>
                </a:lnTo>
                <a:lnTo>
                  <a:pt x="1660082" y="1636979"/>
                </a:lnTo>
                <a:lnTo>
                  <a:pt x="0" y="1636979"/>
                </a:lnTo>
                <a:lnTo>
                  <a:pt x="0" y="0"/>
                </a:lnTo>
                <a:close/>
              </a:path>
            </a:pathLst>
          </a:custGeom>
          <a:blipFill>
            <a:blip r:embed="rId6"/>
            <a:stretch>
              <a:fillRect r="-25"/>
            </a:stretch>
          </a:blipFill>
        </p:spPr>
      </p:sp>
      <p:sp>
        <p:nvSpPr>
          <p:cNvPr id="6" name="Freeform 6"/>
          <p:cNvSpPr/>
          <p:nvPr/>
        </p:nvSpPr>
        <p:spPr>
          <a:xfrm rot="-3163466">
            <a:off x="16569554" y="8350952"/>
            <a:ext cx="3800119" cy="3565203"/>
          </a:xfrm>
          <a:custGeom>
            <a:avLst/>
            <a:gdLst/>
            <a:ahLst/>
            <a:cxnLst/>
            <a:rect l="l" t="t" r="r" b="b"/>
            <a:pathLst>
              <a:path w="3800119" h="3565203">
                <a:moveTo>
                  <a:pt x="0" y="0"/>
                </a:moveTo>
                <a:lnTo>
                  <a:pt x="3800119" y="0"/>
                </a:lnTo>
                <a:lnTo>
                  <a:pt x="3800119" y="3565203"/>
                </a:lnTo>
                <a:lnTo>
                  <a:pt x="0" y="3565203"/>
                </a:lnTo>
                <a:lnTo>
                  <a:pt x="0" y="0"/>
                </a:lnTo>
                <a:close/>
              </a:path>
            </a:pathLst>
          </a:custGeom>
          <a:blipFill>
            <a:blip r:embed="rId2"/>
            <a:stretch>
              <a:fillRect b="-159"/>
            </a:stretch>
          </a:blipFill>
        </p:spPr>
      </p:sp>
      <p:sp>
        <p:nvSpPr>
          <p:cNvPr id="7" name="AutoShape 7"/>
          <p:cNvSpPr/>
          <p:nvPr/>
        </p:nvSpPr>
        <p:spPr>
          <a:xfrm rot="10772300">
            <a:off x="7194642" y="4740789"/>
            <a:ext cx="10834852" cy="0"/>
          </a:xfrm>
          <a:prstGeom prst="line">
            <a:avLst/>
          </a:prstGeom>
          <a:ln w="28575" cap="rnd">
            <a:solidFill>
              <a:srgbClr val="FFFFFF"/>
            </a:solidFill>
            <a:prstDash val="solid"/>
            <a:headEnd type="none" w="sm" len="sm"/>
            <a:tailEnd type="none" w="sm" len="sm"/>
          </a:ln>
        </p:spPr>
      </p:sp>
      <p:grpSp>
        <p:nvGrpSpPr>
          <p:cNvPr id="8" name="Group 8"/>
          <p:cNvGrpSpPr/>
          <p:nvPr/>
        </p:nvGrpSpPr>
        <p:grpSpPr>
          <a:xfrm>
            <a:off x="128443" y="1712686"/>
            <a:ext cx="3906600" cy="1320600"/>
            <a:chOff x="0" y="0"/>
            <a:chExt cx="5208800" cy="1760800"/>
          </a:xfrm>
        </p:grpSpPr>
        <p:sp>
          <p:nvSpPr>
            <p:cNvPr id="9" name="Freeform 9"/>
            <p:cNvSpPr/>
            <p:nvPr/>
          </p:nvSpPr>
          <p:spPr>
            <a:xfrm>
              <a:off x="0" y="0"/>
              <a:ext cx="5208800" cy="1760800"/>
            </a:xfrm>
            <a:custGeom>
              <a:avLst/>
              <a:gdLst/>
              <a:ahLst/>
              <a:cxnLst/>
              <a:rect l="l" t="t" r="r" b="b"/>
              <a:pathLst>
                <a:path w="5208800" h="1760800">
                  <a:moveTo>
                    <a:pt x="0" y="0"/>
                  </a:moveTo>
                  <a:lnTo>
                    <a:pt x="5208800" y="0"/>
                  </a:lnTo>
                  <a:lnTo>
                    <a:pt x="5208800" y="1760800"/>
                  </a:lnTo>
                  <a:lnTo>
                    <a:pt x="0" y="1760800"/>
                  </a:lnTo>
                  <a:close/>
                </a:path>
              </a:pathLst>
            </a:custGeom>
            <a:solidFill>
              <a:srgbClr val="000000">
                <a:alpha val="0"/>
              </a:srgbClr>
            </a:solidFill>
          </p:spPr>
        </p:sp>
        <p:sp>
          <p:nvSpPr>
            <p:cNvPr id="10" name="TextBox 10"/>
            <p:cNvSpPr txBox="1"/>
            <p:nvPr/>
          </p:nvSpPr>
          <p:spPr>
            <a:xfrm>
              <a:off x="0" y="-171450"/>
              <a:ext cx="5208800" cy="1932250"/>
            </a:xfrm>
            <a:prstGeom prst="rect">
              <a:avLst/>
            </a:prstGeom>
          </p:spPr>
          <p:txBody>
            <a:bodyPr lIns="0" tIns="0" rIns="0" bIns="0" rtlCol="0" anchor="t"/>
            <a:lstStyle/>
            <a:p>
              <a:pPr algn="l">
                <a:lnSpc>
                  <a:spcPts val="5616"/>
                </a:lnSpc>
              </a:pPr>
              <a:r>
                <a:rPr lang="en-US" sz="3900" b="1">
                  <a:solidFill>
                    <a:srgbClr val="3E588C"/>
                  </a:solidFill>
                  <a:latin typeface="Arial Bold"/>
                  <a:ea typeface="Arial Bold"/>
                  <a:cs typeface="Arial Bold"/>
                  <a:sym typeface="Arial Bold"/>
                </a:rPr>
                <a:t>International Grant Projects</a:t>
              </a:r>
            </a:p>
          </p:txBody>
        </p:sp>
      </p:grpSp>
      <p:grpSp>
        <p:nvGrpSpPr>
          <p:cNvPr id="11" name="Group 11"/>
          <p:cNvGrpSpPr/>
          <p:nvPr/>
        </p:nvGrpSpPr>
        <p:grpSpPr>
          <a:xfrm>
            <a:off x="8012678" y="394462"/>
            <a:ext cx="9726862" cy="1268476"/>
            <a:chOff x="0" y="0"/>
            <a:chExt cx="12969150" cy="1691301"/>
          </a:xfrm>
        </p:grpSpPr>
        <p:sp>
          <p:nvSpPr>
            <p:cNvPr id="12" name="Freeform 12"/>
            <p:cNvSpPr/>
            <p:nvPr/>
          </p:nvSpPr>
          <p:spPr>
            <a:xfrm>
              <a:off x="0" y="0"/>
              <a:ext cx="12969149" cy="1691301"/>
            </a:xfrm>
            <a:custGeom>
              <a:avLst/>
              <a:gdLst/>
              <a:ahLst/>
              <a:cxnLst/>
              <a:rect l="l" t="t" r="r" b="b"/>
              <a:pathLst>
                <a:path w="12969149" h="1691301">
                  <a:moveTo>
                    <a:pt x="0" y="0"/>
                  </a:moveTo>
                  <a:lnTo>
                    <a:pt x="12969149" y="0"/>
                  </a:lnTo>
                  <a:lnTo>
                    <a:pt x="12969149" y="1691301"/>
                  </a:lnTo>
                  <a:lnTo>
                    <a:pt x="0" y="1691301"/>
                  </a:lnTo>
                  <a:close/>
                </a:path>
              </a:pathLst>
            </a:custGeom>
            <a:solidFill>
              <a:srgbClr val="FAFEFF">
                <a:alpha val="0"/>
              </a:srgbClr>
            </a:solidFill>
          </p:spPr>
        </p:sp>
        <p:sp>
          <p:nvSpPr>
            <p:cNvPr id="13" name="TextBox 13"/>
            <p:cNvSpPr txBox="1"/>
            <p:nvPr/>
          </p:nvSpPr>
          <p:spPr>
            <a:xfrm>
              <a:off x="0" y="-76200"/>
              <a:ext cx="12969150" cy="1767501"/>
            </a:xfrm>
            <a:prstGeom prst="rect">
              <a:avLst/>
            </a:prstGeom>
          </p:spPr>
          <p:txBody>
            <a:bodyPr lIns="0" tIns="0" rIns="0" bIns="0" rtlCol="0" anchor="t"/>
            <a:lstStyle/>
            <a:p>
              <a:pPr algn="ctr">
                <a:lnSpc>
                  <a:spcPts val="4560"/>
                </a:lnSpc>
              </a:pPr>
              <a:r>
                <a:rPr lang="en-US" sz="3800" b="1">
                  <a:solidFill>
                    <a:srgbClr val="EBEFF2"/>
                  </a:solidFill>
                  <a:latin typeface="Arial Bold"/>
                  <a:ea typeface="Arial Bold"/>
                  <a:cs typeface="Arial Bold"/>
                  <a:sym typeface="Arial Bold"/>
                </a:rPr>
                <a:t>Digital University - Open Ukrainian Initiative</a:t>
              </a:r>
            </a:p>
          </p:txBody>
        </p:sp>
      </p:grpSp>
      <p:sp>
        <p:nvSpPr>
          <p:cNvPr id="14" name="Freeform 14"/>
          <p:cNvSpPr/>
          <p:nvPr/>
        </p:nvSpPr>
        <p:spPr>
          <a:xfrm>
            <a:off x="206911" y="3902725"/>
            <a:ext cx="3749543" cy="1143000"/>
          </a:xfrm>
          <a:custGeom>
            <a:avLst/>
            <a:gdLst/>
            <a:ahLst/>
            <a:cxnLst/>
            <a:rect l="l" t="t" r="r" b="b"/>
            <a:pathLst>
              <a:path w="3749543" h="1143000">
                <a:moveTo>
                  <a:pt x="0" y="0"/>
                </a:moveTo>
                <a:lnTo>
                  <a:pt x="3749542" y="0"/>
                </a:lnTo>
                <a:lnTo>
                  <a:pt x="3749542" y="1143000"/>
                </a:lnTo>
                <a:lnTo>
                  <a:pt x="0" y="1143000"/>
                </a:lnTo>
                <a:lnTo>
                  <a:pt x="0" y="0"/>
                </a:lnTo>
                <a:close/>
              </a:path>
            </a:pathLst>
          </a:custGeom>
          <a:blipFill>
            <a:blip r:embed="rId7"/>
            <a:stretch>
              <a:fillRect l="-6693"/>
            </a:stretch>
          </a:blipFill>
        </p:spPr>
      </p:sp>
      <p:grpSp>
        <p:nvGrpSpPr>
          <p:cNvPr id="15" name="Group 15"/>
          <p:cNvGrpSpPr/>
          <p:nvPr/>
        </p:nvGrpSpPr>
        <p:grpSpPr>
          <a:xfrm>
            <a:off x="8235643" y="5143500"/>
            <a:ext cx="9275700" cy="1268496"/>
            <a:chOff x="0" y="0"/>
            <a:chExt cx="12367600" cy="1691328"/>
          </a:xfrm>
        </p:grpSpPr>
        <p:sp>
          <p:nvSpPr>
            <p:cNvPr id="16" name="Freeform 16"/>
            <p:cNvSpPr/>
            <p:nvPr/>
          </p:nvSpPr>
          <p:spPr>
            <a:xfrm>
              <a:off x="0" y="0"/>
              <a:ext cx="12367600" cy="1691328"/>
            </a:xfrm>
            <a:custGeom>
              <a:avLst/>
              <a:gdLst/>
              <a:ahLst/>
              <a:cxnLst/>
              <a:rect l="l" t="t" r="r" b="b"/>
              <a:pathLst>
                <a:path w="12367600" h="1691328">
                  <a:moveTo>
                    <a:pt x="0" y="0"/>
                  </a:moveTo>
                  <a:lnTo>
                    <a:pt x="12367600" y="0"/>
                  </a:lnTo>
                  <a:lnTo>
                    <a:pt x="12367600" y="1691328"/>
                  </a:lnTo>
                  <a:lnTo>
                    <a:pt x="0" y="1691328"/>
                  </a:lnTo>
                  <a:close/>
                </a:path>
              </a:pathLst>
            </a:custGeom>
            <a:solidFill>
              <a:srgbClr val="FAFEFF">
                <a:alpha val="0"/>
              </a:srgbClr>
            </a:solidFill>
          </p:spPr>
        </p:sp>
        <p:sp>
          <p:nvSpPr>
            <p:cNvPr id="17" name="TextBox 17"/>
            <p:cNvSpPr txBox="1"/>
            <p:nvPr/>
          </p:nvSpPr>
          <p:spPr>
            <a:xfrm>
              <a:off x="0" y="-76200"/>
              <a:ext cx="12367600" cy="1767528"/>
            </a:xfrm>
            <a:prstGeom prst="rect">
              <a:avLst/>
            </a:prstGeom>
          </p:spPr>
          <p:txBody>
            <a:bodyPr lIns="0" tIns="0" rIns="0" bIns="0" rtlCol="0" anchor="t"/>
            <a:lstStyle/>
            <a:p>
              <a:pPr algn="ctr">
                <a:lnSpc>
                  <a:spcPts val="4560"/>
                </a:lnSpc>
              </a:pPr>
              <a:r>
                <a:rPr lang="en-US" sz="3800" b="1">
                  <a:solidFill>
                    <a:srgbClr val="EBEFF2"/>
                  </a:solidFill>
                  <a:latin typeface="Arial Bold"/>
                  <a:ea typeface="Arial Bold"/>
                  <a:cs typeface="Arial Bold"/>
                  <a:sym typeface="Arial Bold"/>
                </a:rPr>
                <a:t>Providing of Academic Freedom and Inclusion through Digitalization</a:t>
              </a:r>
            </a:p>
          </p:txBody>
        </p:sp>
      </p:grpSp>
      <p:grpSp>
        <p:nvGrpSpPr>
          <p:cNvPr id="18" name="Group 18"/>
          <p:cNvGrpSpPr/>
          <p:nvPr/>
        </p:nvGrpSpPr>
        <p:grpSpPr>
          <a:xfrm>
            <a:off x="206911" y="5117429"/>
            <a:ext cx="1298600" cy="714756"/>
            <a:chOff x="0" y="0"/>
            <a:chExt cx="1731466" cy="953008"/>
          </a:xfrm>
        </p:grpSpPr>
        <p:sp>
          <p:nvSpPr>
            <p:cNvPr id="19" name="Freeform 19"/>
            <p:cNvSpPr/>
            <p:nvPr/>
          </p:nvSpPr>
          <p:spPr>
            <a:xfrm>
              <a:off x="0" y="0"/>
              <a:ext cx="1731466" cy="953008"/>
            </a:xfrm>
            <a:custGeom>
              <a:avLst/>
              <a:gdLst/>
              <a:ahLst/>
              <a:cxnLst/>
              <a:rect l="l" t="t" r="r" b="b"/>
              <a:pathLst>
                <a:path w="1731466" h="953008">
                  <a:moveTo>
                    <a:pt x="0" y="0"/>
                  </a:moveTo>
                  <a:lnTo>
                    <a:pt x="1731466" y="0"/>
                  </a:lnTo>
                  <a:lnTo>
                    <a:pt x="1731466" y="953008"/>
                  </a:lnTo>
                  <a:lnTo>
                    <a:pt x="0" y="953008"/>
                  </a:lnTo>
                  <a:close/>
                </a:path>
              </a:pathLst>
            </a:custGeom>
            <a:solidFill>
              <a:srgbClr val="000000">
                <a:alpha val="0"/>
              </a:srgbClr>
            </a:solidFill>
          </p:spPr>
        </p:sp>
        <p:sp>
          <p:nvSpPr>
            <p:cNvPr id="20" name="TextBox 20"/>
            <p:cNvSpPr txBox="1"/>
            <p:nvPr/>
          </p:nvSpPr>
          <p:spPr>
            <a:xfrm>
              <a:off x="0" y="-171450"/>
              <a:ext cx="1731466" cy="1124458"/>
            </a:xfrm>
            <a:prstGeom prst="rect">
              <a:avLst/>
            </a:prstGeom>
          </p:spPr>
          <p:txBody>
            <a:bodyPr lIns="0" tIns="0" rIns="0" bIns="0" rtlCol="0" anchor="t"/>
            <a:lstStyle/>
            <a:p>
              <a:pPr algn="l">
                <a:lnSpc>
                  <a:spcPts val="5616"/>
                </a:lnSpc>
              </a:pPr>
              <a:r>
                <a:rPr lang="en-US" sz="3900" b="1">
                  <a:solidFill>
                    <a:srgbClr val="3E588C"/>
                  </a:solidFill>
                  <a:latin typeface="Arial Bold"/>
                  <a:ea typeface="Arial Bold"/>
                  <a:cs typeface="Arial Bold"/>
                  <a:sym typeface="Arial Bold"/>
                </a:rPr>
                <a:t>KA2</a:t>
              </a:r>
            </a:p>
          </p:txBody>
        </p:sp>
      </p:grpSp>
      <p:sp>
        <p:nvSpPr>
          <p:cNvPr id="21" name="Freeform 21"/>
          <p:cNvSpPr/>
          <p:nvPr/>
        </p:nvSpPr>
        <p:spPr>
          <a:xfrm>
            <a:off x="4495448" y="351450"/>
            <a:ext cx="3540170" cy="677250"/>
          </a:xfrm>
          <a:custGeom>
            <a:avLst/>
            <a:gdLst/>
            <a:ahLst/>
            <a:cxnLst/>
            <a:rect l="l" t="t" r="r" b="b"/>
            <a:pathLst>
              <a:path w="3540170" h="677250">
                <a:moveTo>
                  <a:pt x="0" y="0"/>
                </a:moveTo>
                <a:lnTo>
                  <a:pt x="3540170" y="0"/>
                </a:lnTo>
                <a:lnTo>
                  <a:pt x="3540170" y="677250"/>
                </a:lnTo>
                <a:lnTo>
                  <a:pt x="0" y="677250"/>
                </a:lnTo>
                <a:lnTo>
                  <a:pt x="0" y="0"/>
                </a:lnTo>
                <a:close/>
              </a:path>
            </a:pathLst>
          </a:custGeom>
          <a:blipFill>
            <a:blip r:embed="rId8"/>
            <a:stretch>
              <a:fillRect/>
            </a:stretch>
          </a:blipFill>
        </p:spPr>
      </p:sp>
      <p:sp>
        <p:nvSpPr>
          <p:cNvPr id="22" name="Freeform 22"/>
          <p:cNvSpPr/>
          <p:nvPr/>
        </p:nvSpPr>
        <p:spPr>
          <a:xfrm>
            <a:off x="4495448" y="5045725"/>
            <a:ext cx="3540170" cy="1102538"/>
          </a:xfrm>
          <a:custGeom>
            <a:avLst/>
            <a:gdLst/>
            <a:ahLst/>
            <a:cxnLst/>
            <a:rect l="l" t="t" r="r" b="b"/>
            <a:pathLst>
              <a:path w="3540170" h="1102538">
                <a:moveTo>
                  <a:pt x="0" y="0"/>
                </a:moveTo>
                <a:lnTo>
                  <a:pt x="3540170" y="0"/>
                </a:lnTo>
                <a:lnTo>
                  <a:pt x="3540170" y="1102538"/>
                </a:lnTo>
                <a:lnTo>
                  <a:pt x="0" y="1102538"/>
                </a:lnTo>
                <a:lnTo>
                  <a:pt x="0" y="0"/>
                </a:lnTo>
                <a:close/>
              </a:path>
            </a:pathLst>
          </a:custGeom>
          <a:blipFill>
            <a:blip r:embed="rId9"/>
            <a:stretch>
              <a:fillRect l="-29795" t="-197355" r="-28864" b="-212090"/>
            </a:stretch>
          </a:blipFill>
        </p:spPr>
      </p:sp>
      <p:sp>
        <p:nvSpPr>
          <p:cNvPr id="23" name="TextBox 23"/>
          <p:cNvSpPr txBox="1"/>
          <p:nvPr/>
        </p:nvSpPr>
        <p:spPr>
          <a:xfrm>
            <a:off x="5416134" y="1892826"/>
            <a:ext cx="12323406" cy="1661795"/>
          </a:xfrm>
          <a:prstGeom prst="rect">
            <a:avLst/>
          </a:prstGeom>
        </p:spPr>
        <p:txBody>
          <a:bodyPr lIns="0" tIns="0" rIns="0" bIns="0" rtlCol="0" anchor="t">
            <a:spAutoFit/>
          </a:bodyPr>
          <a:lstStyle/>
          <a:p>
            <a:pPr algn="just">
              <a:lnSpc>
                <a:spcPts val="4480"/>
              </a:lnSpc>
            </a:pPr>
            <a:r>
              <a:rPr lang="en-US" sz="3200" spc="-51">
                <a:solidFill>
                  <a:srgbClr val="EBEFF2"/>
                </a:solidFill>
                <a:latin typeface="Open Sans"/>
                <a:ea typeface="Open Sans"/>
                <a:cs typeface="Open Sans"/>
                <a:sym typeface="Open Sans"/>
              </a:rPr>
              <a:t>The project proposes to start the process of creating a full-fledged, integrated, sustainable, enriching, inclusive and high-performing digital educational ecosystem in Ukraine.</a:t>
            </a:r>
          </a:p>
        </p:txBody>
      </p:sp>
      <p:sp>
        <p:nvSpPr>
          <p:cNvPr id="24" name="TextBox 24"/>
          <p:cNvSpPr txBox="1"/>
          <p:nvPr/>
        </p:nvSpPr>
        <p:spPr>
          <a:xfrm>
            <a:off x="5416134" y="6583446"/>
            <a:ext cx="12323406" cy="2785745"/>
          </a:xfrm>
          <a:prstGeom prst="rect">
            <a:avLst/>
          </a:prstGeom>
        </p:spPr>
        <p:txBody>
          <a:bodyPr lIns="0" tIns="0" rIns="0" bIns="0" rtlCol="0" anchor="t">
            <a:spAutoFit/>
          </a:bodyPr>
          <a:lstStyle/>
          <a:p>
            <a:pPr algn="just">
              <a:lnSpc>
                <a:spcPts val="4480"/>
              </a:lnSpc>
            </a:pPr>
            <a:r>
              <a:rPr lang="en-US" sz="3200" spc="-51">
                <a:solidFill>
                  <a:srgbClr val="EBEFF2"/>
                </a:solidFill>
                <a:latin typeface="Open Sans"/>
                <a:ea typeface="Open Sans"/>
                <a:cs typeface="Open Sans"/>
                <a:sym typeface="Open Sans"/>
              </a:rPr>
              <a:t>Project goal to enhance academic freedom and inclusion of students and teachers through establishing and exploiting of multi-institutional inclusive virtual campus (MIIVC), approachable to different kinds of users and focused on wide international optionality of digital educational courses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rot="10054986">
            <a:off x="2713932" y="9025038"/>
            <a:ext cx="3800120" cy="3565203"/>
          </a:xfrm>
          <a:custGeom>
            <a:avLst/>
            <a:gdLst/>
            <a:ahLst/>
            <a:cxnLst/>
            <a:rect l="l" t="t" r="r" b="b"/>
            <a:pathLst>
              <a:path w="3800120" h="3565203">
                <a:moveTo>
                  <a:pt x="0" y="0"/>
                </a:moveTo>
                <a:lnTo>
                  <a:pt x="3800120" y="0"/>
                </a:lnTo>
                <a:lnTo>
                  <a:pt x="3800120" y="3565203"/>
                </a:lnTo>
                <a:lnTo>
                  <a:pt x="0" y="3565203"/>
                </a:lnTo>
                <a:lnTo>
                  <a:pt x="0" y="0"/>
                </a:lnTo>
                <a:close/>
              </a:path>
            </a:pathLst>
          </a:custGeom>
          <a:blipFill>
            <a:blip r:embed="rId2"/>
            <a:stretch>
              <a:fillRect b="-159"/>
            </a:stretch>
          </a:blipFill>
        </p:spPr>
      </p:sp>
      <p:sp>
        <p:nvSpPr>
          <p:cNvPr id="3" name="Freeform 3"/>
          <p:cNvSpPr/>
          <p:nvPr/>
        </p:nvSpPr>
        <p:spPr>
          <a:xfrm>
            <a:off x="-134419" y="-170034"/>
            <a:ext cx="4432202" cy="10574926"/>
          </a:xfrm>
          <a:custGeom>
            <a:avLst/>
            <a:gdLst/>
            <a:ahLst/>
            <a:cxnLst/>
            <a:rect l="l" t="t" r="r" b="b"/>
            <a:pathLst>
              <a:path w="4432202" h="10574926">
                <a:moveTo>
                  <a:pt x="0" y="0"/>
                </a:moveTo>
                <a:lnTo>
                  <a:pt x="4432202" y="0"/>
                </a:lnTo>
                <a:lnTo>
                  <a:pt x="4432202" y="10574926"/>
                </a:lnTo>
                <a:lnTo>
                  <a:pt x="0" y="105749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8443" y="8446027"/>
            <a:ext cx="1953357" cy="1512215"/>
          </a:xfrm>
          <a:custGeom>
            <a:avLst/>
            <a:gdLst/>
            <a:ahLst/>
            <a:cxnLst/>
            <a:rect l="l" t="t" r="r" b="b"/>
            <a:pathLst>
              <a:path w="1953357" h="1512215">
                <a:moveTo>
                  <a:pt x="0" y="0"/>
                </a:moveTo>
                <a:lnTo>
                  <a:pt x="1953357" y="0"/>
                </a:lnTo>
                <a:lnTo>
                  <a:pt x="1953357" y="1512215"/>
                </a:lnTo>
                <a:lnTo>
                  <a:pt x="0" y="1512215"/>
                </a:lnTo>
                <a:lnTo>
                  <a:pt x="0" y="0"/>
                </a:lnTo>
                <a:close/>
              </a:path>
            </a:pathLst>
          </a:custGeom>
          <a:blipFill>
            <a:blip r:embed="rId5"/>
            <a:stretch>
              <a:fillRect b="-118"/>
            </a:stretch>
          </a:blipFill>
        </p:spPr>
      </p:sp>
      <p:sp>
        <p:nvSpPr>
          <p:cNvPr id="5" name="Freeform 5"/>
          <p:cNvSpPr/>
          <p:nvPr/>
        </p:nvSpPr>
        <p:spPr>
          <a:xfrm>
            <a:off x="2375075" y="8446027"/>
            <a:ext cx="1660082" cy="1636979"/>
          </a:xfrm>
          <a:custGeom>
            <a:avLst/>
            <a:gdLst/>
            <a:ahLst/>
            <a:cxnLst/>
            <a:rect l="l" t="t" r="r" b="b"/>
            <a:pathLst>
              <a:path w="1660082" h="1636979">
                <a:moveTo>
                  <a:pt x="0" y="0"/>
                </a:moveTo>
                <a:lnTo>
                  <a:pt x="1660082" y="0"/>
                </a:lnTo>
                <a:lnTo>
                  <a:pt x="1660082" y="1636979"/>
                </a:lnTo>
                <a:lnTo>
                  <a:pt x="0" y="1636979"/>
                </a:lnTo>
                <a:lnTo>
                  <a:pt x="0" y="0"/>
                </a:lnTo>
                <a:close/>
              </a:path>
            </a:pathLst>
          </a:custGeom>
          <a:blipFill>
            <a:blip r:embed="rId6"/>
            <a:stretch>
              <a:fillRect r="-25"/>
            </a:stretch>
          </a:blipFill>
        </p:spPr>
      </p:sp>
      <p:sp>
        <p:nvSpPr>
          <p:cNvPr id="6" name="Freeform 6"/>
          <p:cNvSpPr/>
          <p:nvPr/>
        </p:nvSpPr>
        <p:spPr>
          <a:xfrm rot="-3163466">
            <a:off x="16569554" y="8350952"/>
            <a:ext cx="3800119" cy="3565203"/>
          </a:xfrm>
          <a:custGeom>
            <a:avLst/>
            <a:gdLst/>
            <a:ahLst/>
            <a:cxnLst/>
            <a:rect l="l" t="t" r="r" b="b"/>
            <a:pathLst>
              <a:path w="3800119" h="3565203">
                <a:moveTo>
                  <a:pt x="0" y="0"/>
                </a:moveTo>
                <a:lnTo>
                  <a:pt x="3800119" y="0"/>
                </a:lnTo>
                <a:lnTo>
                  <a:pt x="3800119" y="3565203"/>
                </a:lnTo>
                <a:lnTo>
                  <a:pt x="0" y="3565203"/>
                </a:lnTo>
                <a:lnTo>
                  <a:pt x="0" y="0"/>
                </a:lnTo>
                <a:close/>
              </a:path>
            </a:pathLst>
          </a:custGeom>
          <a:blipFill>
            <a:blip r:embed="rId2"/>
            <a:stretch>
              <a:fillRect b="-159"/>
            </a:stretch>
          </a:blipFill>
        </p:spPr>
      </p:sp>
      <p:sp>
        <p:nvSpPr>
          <p:cNvPr id="7" name="AutoShape 7"/>
          <p:cNvSpPr/>
          <p:nvPr/>
        </p:nvSpPr>
        <p:spPr>
          <a:xfrm rot="10772300">
            <a:off x="7194642" y="4740789"/>
            <a:ext cx="10834852" cy="0"/>
          </a:xfrm>
          <a:prstGeom prst="line">
            <a:avLst/>
          </a:prstGeom>
          <a:ln w="28575" cap="rnd">
            <a:solidFill>
              <a:srgbClr val="FFFFFF"/>
            </a:solidFill>
            <a:prstDash val="solid"/>
            <a:headEnd type="none" w="sm" len="sm"/>
            <a:tailEnd type="none" w="sm" len="sm"/>
          </a:ln>
        </p:spPr>
      </p:sp>
      <p:grpSp>
        <p:nvGrpSpPr>
          <p:cNvPr id="8" name="Group 8"/>
          <p:cNvGrpSpPr/>
          <p:nvPr/>
        </p:nvGrpSpPr>
        <p:grpSpPr>
          <a:xfrm>
            <a:off x="128443" y="1712686"/>
            <a:ext cx="3906600" cy="1320600"/>
            <a:chOff x="0" y="0"/>
            <a:chExt cx="5208800" cy="1760800"/>
          </a:xfrm>
        </p:grpSpPr>
        <p:sp>
          <p:nvSpPr>
            <p:cNvPr id="9" name="Freeform 9"/>
            <p:cNvSpPr/>
            <p:nvPr/>
          </p:nvSpPr>
          <p:spPr>
            <a:xfrm>
              <a:off x="0" y="0"/>
              <a:ext cx="5208800" cy="1760800"/>
            </a:xfrm>
            <a:custGeom>
              <a:avLst/>
              <a:gdLst/>
              <a:ahLst/>
              <a:cxnLst/>
              <a:rect l="l" t="t" r="r" b="b"/>
              <a:pathLst>
                <a:path w="5208800" h="1760800">
                  <a:moveTo>
                    <a:pt x="0" y="0"/>
                  </a:moveTo>
                  <a:lnTo>
                    <a:pt x="5208800" y="0"/>
                  </a:lnTo>
                  <a:lnTo>
                    <a:pt x="5208800" y="1760800"/>
                  </a:lnTo>
                  <a:lnTo>
                    <a:pt x="0" y="1760800"/>
                  </a:lnTo>
                  <a:close/>
                </a:path>
              </a:pathLst>
            </a:custGeom>
            <a:solidFill>
              <a:srgbClr val="000000">
                <a:alpha val="0"/>
              </a:srgbClr>
            </a:solidFill>
          </p:spPr>
        </p:sp>
        <p:sp>
          <p:nvSpPr>
            <p:cNvPr id="10" name="TextBox 10"/>
            <p:cNvSpPr txBox="1"/>
            <p:nvPr/>
          </p:nvSpPr>
          <p:spPr>
            <a:xfrm>
              <a:off x="0" y="-171450"/>
              <a:ext cx="5208800" cy="1932250"/>
            </a:xfrm>
            <a:prstGeom prst="rect">
              <a:avLst/>
            </a:prstGeom>
          </p:spPr>
          <p:txBody>
            <a:bodyPr lIns="0" tIns="0" rIns="0" bIns="0" rtlCol="0" anchor="t"/>
            <a:lstStyle/>
            <a:p>
              <a:pPr algn="l">
                <a:lnSpc>
                  <a:spcPts val="5616"/>
                </a:lnSpc>
              </a:pPr>
              <a:r>
                <a:rPr lang="en-US" sz="3900" b="1">
                  <a:solidFill>
                    <a:srgbClr val="3E588C"/>
                  </a:solidFill>
                  <a:latin typeface="Arial Bold"/>
                  <a:ea typeface="Arial Bold"/>
                  <a:cs typeface="Arial Bold"/>
                  <a:sym typeface="Arial Bold"/>
                </a:rPr>
                <a:t>International Grant Projects</a:t>
              </a:r>
            </a:p>
          </p:txBody>
        </p:sp>
      </p:grpSp>
      <p:grpSp>
        <p:nvGrpSpPr>
          <p:cNvPr id="11" name="Group 11"/>
          <p:cNvGrpSpPr/>
          <p:nvPr/>
        </p:nvGrpSpPr>
        <p:grpSpPr>
          <a:xfrm>
            <a:off x="8010062" y="607225"/>
            <a:ext cx="9726862" cy="696976"/>
            <a:chOff x="0" y="0"/>
            <a:chExt cx="12969150" cy="929301"/>
          </a:xfrm>
        </p:grpSpPr>
        <p:sp>
          <p:nvSpPr>
            <p:cNvPr id="12" name="Freeform 12"/>
            <p:cNvSpPr/>
            <p:nvPr/>
          </p:nvSpPr>
          <p:spPr>
            <a:xfrm>
              <a:off x="0" y="0"/>
              <a:ext cx="12969149" cy="929301"/>
            </a:xfrm>
            <a:custGeom>
              <a:avLst/>
              <a:gdLst/>
              <a:ahLst/>
              <a:cxnLst/>
              <a:rect l="l" t="t" r="r" b="b"/>
              <a:pathLst>
                <a:path w="12969149" h="929301">
                  <a:moveTo>
                    <a:pt x="0" y="0"/>
                  </a:moveTo>
                  <a:lnTo>
                    <a:pt x="12969149" y="0"/>
                  </a:lnTo>
                  <a:lnTo>
                    <a:pt x="12969149" y="929301"/>
                  </a:lnTo>
                  <a:lnTo>
                    <a:pt x="0" y="929301"/>
                  </a:lnTo>
                  <a:close/>
                </a:path>
              </a:pathLst>
            </a:custGeom>
            <a:solidFill>
              <a:srgbClr val="FFFFFF">
                <a:alpha val="0"/>
              </a:srgbClr>
            </a:solidFill>
          </p:spPr>
        </p:sp>
        <p:sp>
          <p:nvSpPr>
            <p:cNvPr id="13" name="TextBox 13"/>
            <p:cNvSpPr txBox="1"/>
            <p:nvPr/>
          </p:nvSpPr>
          <p:spPr>
            <a:xfrm>
              <a:off x="0" y="-76200"/>
              <a:ext cx="12969150" cy="1005501"/>
            </a:xfrm>
            <a:prstGeom prst="rect">
              <a:avLst/>
            </a:prstGeom>
          </p:spPr>
          <p:txBody>
            <a:bodyPr lIns="0" tIns="0" rIns="0" bIns="0" rtlCol="0" anchor="t"/>
            <a:lstStyle/>
            <a:p>
              <a:pPr algn="ctr">
                <a:lnSpc>
                  <a:spcPts val="4560"/>
                </a:lnSpc>
              </a:pPr>
              <a:r>
                <a:rPr lang="en-US" sz="3800" b="1">
                  <a:solidFill>
                    <a:srgbClr val="EBEFF2"/>
                  </a:solidFill>
                  <a:latin typeface="Arial Bold"/>
                  <a:ea typeface="Arial Bold"/>
                  <a:cs typeface="Arial Bold"/>
                  <a:sym typeface="Arial Bold"/>
                </a:rPr>
                <a:t>Agriculture Circular Economy – EXpert</a:t>
              </a:r>
            </a:p>
          </p:txBody>
        </p:sp>
      </p:grpSp>
      <p:sp>
        <p:nvSpPr>
          <p:cNvPr id="14" name="Freeform 14"/>
          <p:cNvSpPr/>
          <p:nvPr/>
        </p:nvSpPr>
        <p:spPr>
          <a:xfrm>
            <a:off x="206911" y="3902725"/>
            <a:ext cx="3749543" cy="1143000"/>
          </a:xfrm>
          <a:custGeom>
            <a:avLst/>
            <a:gdLst/>
            <a:ahLst/>
            <a:cxnLst/>
            <a:rect l="l" t="t" r="r" b="b"/>
            <a:pathLst>
              <a:path w="3749543" h="1143000">
                <a:moveTo>
                  <a:pt x="0" y="0"/>
                </a:moveTo>
                <a:lnTo>
                  <a:pt x="3749542" y="0"/>
                </a:lnTo>
                <a:lnTo>
                  <a:pt x="3749542" y="1143000"/>
                </a:lnTo>
                <a:lnTo>
                  <a:pt x="0" y="1143000"/>
                </a:lnTo>
                <a:lnTo>
                  <a:pt x="0" y="0"/>
                </a:lnTo>
                <a:close/>
              </a:path>
            </a:pathLst>
          </a:custGeom>
          <a:blipFill>
            <a:blip r:embed="rId7"/>
            <a:stretch>
              <a:fillRect l="-6693"/>
            </a:stretch>
          </a:blipFill>
        </p:spPr>
      </p:sp>
      <p:grpSp>
        <p:nvGrpSpPr>
          <p:cNvPr id="15" name="Group 15"/>
          <p:cNvGrpSpPr/>
          <p:nvPr/>
        </p:nvGrpSpPr>
        <p:grpSpPr>
          <a:xfrm>
            <a:off x="7955004" y="5032089"/>
            <a:ext cx="10099870" cy="1839976"/>
            <a:chOff x="0" y="0"/>
            <a:chExt cx="13466494" cy="2453301"/>
          </a:xfrm>
        </p:grpSpPr>
        <p:sp>
          <p:nvSpPr>
            <p:cNvPr id="16" name="Freeform 16"/>
            <p:cNvSpPr/>
            <p:nvPr/>
          </p:nvSpPr>
          <p:spPr>
            <a:xfrm>
              <a:off x="0" y="0"/>
              <a:ext cx="13466494" cy="2453301"/>
            </a:xfrm>
            <a:custGeom>
              <a:avLst/>
              <a:gdLst/>
              <a:ahLst/>
              <a:cxnLst/>
              <a:rect l="l" t="t" r="r" b="b"/>
              <a:pathLst>
                <a:path w="13466494" h="2453301">
                  <a:moveTo>
                    <a:pt x="0" y="0"/>
                  </a:moveTo>
                  <a:lnTo>
                    <a:pt x="13466494" y="0"/>
                  </a:lnTo>
                  <a:lnTo>
                    <a:pt x="13466494" y="2453301"/>
                  </a:lnTo>
                  <a:lnTo>
                    <a:pt x="0" y="2453301"/>
                  </a:lnTo>
                  <a:close/>
                </a:path>
              </a:pathLst>
            </a:custGeom>
            <a:solidFill>
              <a:srgbClr val="000000">
                <a:alpha val="0"/>
              </a:srgbClr>
            </a:solidFill>
          </p:spPr>
        </p:sp>
        <p:sp>
          <p:nvSpPr>
            <p:cNvPr id="17" name="TextBox 17"/>
            <p:cNvSpPr txBox="1"/>
            <p:nvPr/>
          </p:nvSpPr>
          <p:spPr>
            <a:xfrm>
              <a:off x="0" y="-76200"/>
              <a:ext cx="13466494" cy="2529501"/>
            </a:xfrm>
            <a:prstGeom prst="rect">
              <a:avLst/>
            </a:prstGeom>
          </p:spPr>
          <p:txBody>
            <a:bodyPr lIns="0" tIns="0" rIns="0" bIns="0" rtlCol="0" anchor="t"/>
            <a:lstStyle/>
            <a:p>
              <a:pPr algn="ctr">
                <a:lnSpc>
                  <a:spcPts val="4560"/>
                </a:lnSpc>
              </a:pPr>
              <a:r>
                <a:rPr lang="en-US" sz="3800" b="1" spc="-60">
                  <a:solidFill>
                    <a:srgbClr val="EBEFF2"/>
                  </a:solidFill>
                  <a:latin typeface="Arial Bold"/>
                  <a:ea typeface="Arial Bold"/>
                  <a:cs typeface="Arial Bold"/>
                  <a:sym typeface="Arial Bold"/>
                </a:rPr>
                <a:t>Critical role of PUBlic employees in CIRcular ECOnomy implementation: Embedding circular economy thinking in HEIs</a:t>
              </a:r>
            </a:p>
          </p:txBody>
        </p:sp>
      </p:grpSp>
      <p:grpSp>
        <p:nvGrpSpPr>
          <p:cNvPr id="18" name="Group 18"/>
          <p:cNvGrpSpPr/>
          <p:nvPr/>
        </p:nvGrpSpPr>
        <p:grpSpPr>
          <a:xfrm>
            <a:off x="206911" y="5117429"/>
            <a:ext cx="1298600" cy="714756"/>
            <a:chOff x="0" y="0"/>
            <a:chExt cx="1731466" cy="953008"/>
          </a:xfrm>
        </p:grpSpPr>
        <p:sp>
          <p:nvSpPr>
            <p:cNvPr id="19" name="Freeform 19"/>
            <p:cNvSpPr/>
            <p:nvPr/>
          </p:nvSpPr>
          <p:spPr>
            <a:xfrm>
              <a:off x="0" y="0"/>
              <a:ext cx="1731466" cy="953008"/>
            </a:xfrm>
            <a:custGeom>
              <a:avLst/>
              <a:gdLst/>
              <a:ahLst/>
              <a:cxnLst/>
              <a:rect l="l" t="t" r="r" b="b"/>
              <a:pathLst>
                <a:path w="1731466" h="953008">
                  <a:moveTo>
                    <a:pt x="0" y="0"/>
                  </a:moveTo>
                  <a:lnTo>
                    <a:pt x="1731466" y="0"/>
                  </a:lnTo>
                  <a:lnTo>
                    <a:pt x="1731466" y="953008"/>
                  </a:lnTo>
                  <a:lnTo>
                    <a:pt x="0" y="953008"/>
                  </a:lnTo>
                  <a:close/>
                </a:path>
              </a:pathLst>
            </a:custGeom>
            <a:solidFill>
              <a:srgbClr val="000000">
                <a:alpha val="0"/>
              </a:srgbClr>
            </a:solidFill>
          </p:spPr>
        </p:sp>
        <p:sp>
          <p:nvSpPr>
            <p:cNvPr id="20" name="TextBox 20"/>
            <p:cNvSpPr txBox="1"/>
            <p:nvPr/>
          </p:nvSpPr>
          <p:spPr>
            <a:xfrm>
              <a:off x="0" y="-171450"/>
              <a:ext cx="1731466" cy="1124458"/>
            </a:xfrm>
            <a:prstGeom prst="rect">
              <a:avLst/>
            </a:prstGeom>
          </p:spPr>
          <p:txBody>
            <a:bodyPr lIns="0" tIns="0" rIns="0" bIns="0" rtlCol="0" anchor="t"/>
            <a:lstStyle/>
            <a:p>
              <a:pPr algn="l">
                <a:lnSpc>
                  <a:spcPts val="5616"/>
                </a:lnSpc>
              </a:pPr>
              <a:r>
                <a:rPr lang="en-US" sz="3900" b="1">
                  <a:solidFill>
                    <a:srgbClr val="3E588C"/>
                  </a:solidFill>
                  <a:latin typeface="Arial Bold"/>
                  <a:ea typeface="Arial Bold"/>
                  <a:cs typeface="Arial Bold"/>
                  <a:sym typeface="Arial Bold"/>
                </a:rPr>
                <a:t>KA2</a:t>
              </a:r>
            </a:p>
          </p:txBody>
        </p:sp>
      </p:grpSp>
      <p:grpSp>
        <p:nvGrpSpPr>
          <p:cNvPr id="21" name="Group 21"/>
          <p:cNvGrpSpPr/>
          <p:nvPr/>
        </p:nvGrpSpPr>
        <p:grpSpPr>
          <a:xfrm>
            <a:off x="4495448" y="239175"/>
            <a:ext cx="3259531" cy="1190888"/>
            <a:chOff x="0" y="0"/>
            <a:chExt cx="926349" cy="338447"/>
          </a:xfrm>
        </p:grpSpPr>
        <p:sp>
          <p:nvSpPr>
            <p:cNvPr id="22" name="Freeform 22"/>
            <p:cNvSpPr/>
            <p:nvPr/>
          </p:nvSpPr>
          <p:spPr>
            <a:xfrm>
              <a:off x="0" y="0"/>
              <a:ext cx="926349" cy="338447"/>
            </a:xfrm>
            <a:custGeom>
              <a:avLst/>
              <a:gdLst/>
              <a:ahLst/>
              <a:cxnLst/>
              <a:rect l="l" t="t" r="r" b="b"/>
              <a:pathLst>
                <a:path w="926349" h="338447">
                  <a:moveTo>
                    <a:pt x="0" y="0"/>
                  </a:moveTo>
                  <a:lnTo>
                    <a:pt x="926349" y="0"/>
                  </a:lnTo>
                  <a:lnTo>
                    <a:pt x="926349" y="338447"/>
                  </a:lnTo>
                  <a:lnTo>
                    <a:pt x="0" y="338447"/>
                  </a:lnTo>
                  <a:close/>
                </a:path>
              </a:pathLst>
            </a:custGeom>
            <a:solidFill>
              <a:srgbClr val="FAFEFF"/>
            </a:solidFill>
          </p:spPr>
        </p:sp>
        <p:sp>
          <p:nvSpPr>
            <p:cNvPr id="23" name="TextBox 23"/>
            <p:cNvSpPr txBox="1"/>
            <p:nvPr/>
          </p:nvSpPr>
          <p:spPr>
            <a:xfrm>
              <a:off x="0" y="-114300"/>
              <a:ext cx="926349" cy="452747"/>
            </a:xfrm>
            <a:prstGeom prst="rect">
              <a:avLst/>
            </a:prstGeom>
          </p:spPr>
          <p:txBody>
            <a:bodyPr lIns="50800" tIns="50800" rIns="50800" bIns="50800" rtlCol="0" anchor="ctr"/>
            <a:lstStyle/>
            <a:p>
              <a:pPr algn="ctr">
                <a:lnSpc>
                  <a:spcPts val="3074"/>
                </a:lnSpc>
              </a:pPr>
              <a:endParaRPr/>
            </a:p>
          </p:txBody>
        </p:sp>
      </p:grpSp>
      <p:sp>
        <p:nvSpPr>
          <p:cNvPr id="24" name="Freeform 24"/>
          <p:cNvSpPr/>
          <p:nvPr/>
        </p:nvSpPr>
        <p:spPr>
          <a:xfrm>
            <a:off x="4610431" y="365036"/>
            <a:ext cx="3029565" cy="939165"/>
          </a:xfrm>
          <a:custGeom>
            <a:avLst/>
            <a:gdLst/>
            <a:ahLst/>
            <a:cxnLst/>
            <a:rect l="l" t="t" r="r" b="b"/>
            <a:pathLst>
              <a:path w="3029565" h="939165">
                <a:moveTo>
                  <a:pt x="0" y="0"/>
                </a:moveTo>
                <a:lnTo>
                  <a:pt x="3029565" y="0"/>
                </a:lnTo>
                <a:lnTo>
                  <a:pt x="3029565" y="939165"/>
                </a:lnTo>
                <a:lnTo>
                  <a:pt x="0" y="939165"/>
                </a:lnTo>
                <a:lnTo>
                  <a:pt x="0" y="0"/>
                </a:lnTo>
                <a:close/>
              </a:path>
            </a:pathLst>
          </a:custGeom>
          <a:blipFill>
            <a:blip r:embed="rId8"/>
            <a:stretch>
              <a:fillRect/>
            </a:stretch>
          </a:blipFill>
        </p:spPr>
      </p:sp>
      <p:sp>
        <p:nvSpPr>
          <p:cNvPr id="25" name="TextBox 25"/>
          <p:cNvSpPr txBox="1"/>
          <p:nvPr/>
        </p:nvSpPr>
        <p:spPr>
          <a:xfrm>
            <a:off x="5416134" y="1688480"/>
            <a:ext cx="12323406" cy="2785745"/>
          </a:xfrm>
          <a:prstGeom prst="rect">
            <a:avLst/>
          </a:prstGeom>
        </p:spPr>
        <p:txBody>
          <a:bodyPr lIns="0" tIns="0" rIns="0" bIns="0" rtlCol="0" anchor="t">
            <a:spAutoFit/>
          </a:bodyPr>
          <a:lstStyle/>
          <a:p>
            <a:pPr algn="just">
              <a:lnSpc>
                <a:spcPts val="4480"/>
              </a:lnSpc>
            </a:pPr>
            <a:r>
              <a:rPr lang="en-US" sz="3200" spc="-51">
                <a:solidFill>
                  <a:srgbClr val="EBEFF2"/>
                </a:solidFill>
                <a:latin typeface="Open Sans"/>
                <a:ea typeface="Open Sans"/>
                <a:cs typeface="Open Sans"/>
                <a:sym typeface="Open Sans"/>
              </a:rPr>
              <a:t>The project creates a new figure of the Circular Economy Expert in the agricultural and industrial sectors, a professional with multidisciplinary training to guide agricultural and industrial enterprises towards more sustainable and environmentally friendly practices. </a:t>
            </a:r>
          </a:p>
        </p:txBody>
      </p:sp>
      <p:sp>
        <p:nvSpPr>
          <p:cNvPr id="26" name="TextBox 26"/>
          <p:cNvSpPr txBox="1"/>
          <p:nvPr/>
        </p:nvSpPr>
        <p:spPr>
          <a:xfrm>
            <a:off x="5416134" y="7386415"/>
            <a:ext cx="12323406" cy="1661795"/>
          </a:xfrm>
          <a:prstGeom prst="rect">
            <a:avLst/>
          </a:prstGeom>
        </p:spPr>
        <p:txBody>
          <a:bodyPr lIns="0" tIns="0" rIns="0" bIns="0" rtlCol="0" anchor="t">
            <a:spAutoFit/>
          </a:bodyPr>
          <a:lstStyle/>
          <a:p>
            <a:pPr algn="just">
              <a:lnSpc>
                <a:spcPts val="4480"/>
              </a:lnSpc>
            </a:pPr>
            <a:r>
              <a:rPr lang="en-US" sz="3200" spc="-51">
                <a:solidFill>
                  <a:srgbClr val="EBEFF2"/>
                </a:solidFill>
                <a:latin typeface="Open Sans"/>
                <a:ea typeface="Open Sans"/>
                <a:cs typeface="Open Sans"/>
                <a:sym typeface="Open Sans"/>
              </a:rPr>
              <a:t>The PubCirEco project is designed to enhance the competencies and expertise of students and highly qualified professionals who are or will be employed in the public sector or private enterprises.</a:t>
            </a:r>
          </a:p>
        </p:txBody>
      </p:sp>
      <p:grpSp>
        <p:nvGrpSpPr>
          <p:cNvPr id="27" name="Group 27"/>
          <p:cNvGrpSpPr/>
          <p:nvPr/>
        </p:nvGrpSpPr>
        <p:grpSpPr>
          <a:xfrm>
            <a:off x="4495448" y="5236741"/>
            <a:ext cx="3259531" cy="1190888"/>
            <a:chOff x="0" y="0"/>
            <a:chExt cx="926349" cy="338447"/>
          </a:xfrm>
        </p:grpSpPr>
        <p:sp>
          <p:nvSpPr>
            <p:cNvPr id="28" name="Freeform 28"/>
            <p:cNvSpPr/>
            <p:nvPr/>
          </p:nvSpPr>
          <p:spPr>
            <a:xfrm>
              <a:off x="0" y="0"/>
              <a:ext cx="926349" cy="338447"/>
            </a:xfrm>
            <a:custGeom>
              <a:avLst/>
              <a:gdLst/>
              <a:ahLst/>
              <a:cxnLst/>
              <a:rect l="l" t="t" r="r" b="b"/>
              <a:pathLst>
                <a:path w="926349" h="338447">
                  <a:moveTo>
                    <a:pt x="0" y="0"/>
                  </a:moveTo>
                  <a:lnTo>
                    <a:pt x="926349" y="0"/>
                  </a:lnTo>
                  <a:lnTo>
                    <a:pt x="926349" y="338447"/>
                  </a:lnTo>
                  <a:lnTo>
                    <a:pt x="0" y="338447"/>
                  </a:lnTo>
                  <a:close/>
                </a:path>
              </a:pathLst>
            </a:custGeom>
            <a:solidFill>
              <a:srgbClr val="FAFEFF"/>
            </a:solidFill>
          </p:spPr>
        </p:sp>
        <p:sp>
          <p:nvSpPr>
            <p:cNvPr id="29" name="TextBox 29"/>
            <p:cNvSpPr txBox="1"/>
            <p:nvPr/>
          </p:nvSpPr>
          <p:spPr>
            <a:xfrm>
              <a:off x="0" y="-133350"/>
              <a:ext cx="926349" cy="471797"/>
            </a:xfrm>
            <a:prstGeom prst="rect">
              <a:avLst/>
            </a:prstGeom>
          </p:spPr>
          <p:txBody>
            <a:bodyPr lIns="50800" tIns="50800" rIns="50800" bIns="50800" rtlCol="0" anchor="ctr"/>
            <a:lstStyle/>
            <a:p>
              <a:pPr algn="ctr">
                <a:lnSpc>
                  <a:spcPts val="6674"/>
                </a:lnSpc>
              </a:pPr>
              <a:r>
                <a:rPr lang="en-US" sz="4449" spc="44">
                  <a:solidFill>
                    <a:srgbClr val="030742"/>
                  </a:solidFill>
                  <a:latin typeface="Peace Sans"/>
                  <a:ea typeface="Peace Sans"/>
                  <a:cs typeface="Peace Sans"/>
                  <a:sym typeface="Peace Sans"/>
                </a:rPr>
                <a:t>PubCirEco</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rot="10054986">
            <a:off x="2713932" y="9025038"/>
            <a:ext cx="3800120" cy="3565203"/>
          </a:xfrm>
          <a:custGeom>
            <a:avLst/>
            <a:gdLst/>
            <a:ahLst/>
            <a:cxnLst/>
            <a:rect l="l" t="t" r="r" b="b"/>
            <a:pathLst>
              <a:path w="3800120" h="3565203">
                <a:moveTo>
                  <a:pt x="0" y="0"/>
                </a:moveTo>
                <a:lnTo>
                  <a:pt x="3800120" y="0"/>
                </a:lnTo>
                <a:lnTo>
                  <a:pt x="3800120" y="3565203"/>
                </a:lnTo>
                <a:lnTo>
                  <a:pt x="0" y="3565203"/>
                </a:lnTo>
                <a:lnTo>
                  <a:pt x="0" y="0"/>
                </a:lnTo>
                <a:close/>
              </a:path>
            </a:pathLst>
          </a:custGeom>
          <a:blipFill>
            <a:blip r:embed="rId2"/>
            <a:stretch>
              <a:fillRect b="-159"/>
            </a:stretch>
          </a:blipFill>
        </p:spPr>
      </p:sp>
      <p:sp>
        <p:nvSpPr>
          <p:cNvPr id="3" name="Freeform 3"/>
          <p:cNvSpPr/>
          <p:nvPr/>
        </p:nvSpPr>
        <p:spPr>
          <a:xfrm>
            <a:off x="-134419" y="-170034"/>
            <a:ext cx="4432202" cy="10574926"/>
          </a:xfrm>
          <a:custGeom>
            <a:avLst/>
            <a:gdLst/>
            <a:ahLst/>
            <a:cxnLst/>
            <a:rect l="l" t="t" r="r" b="b"/>
            <a:pathLst>
              <a:path w="4432202" h="10574926">
                <a:moveTo>
                  <a:pt x="0" y="0"/>
                </a:moveTo>
                <a:lnTo>
                  <a:pt x="4432202" y="0"/>
                </a:lnTo>
                <a:lnTo>
                  <a:pt x="4432202" y="10574926"/>
                </a:lnTo>
                <a:lnTo>
                  <a:pt x="0" y="105749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8443" y="8446027"/>
            <a:ext cx="1953357" cy="1512215"/>
          </a:xfrm>
          <a:custGeom>
            <a:avLst/>
            <a:gdLst/>
            <a:ahLst/>
            <a:cxnLst/>
            <a:rect l="l" t="t" r="r" b="b"/>
            <a:pathLst>
              <a:path w="1953357" h="1512215">
                <a:moveTo>
                  <a:pt x="0" y="0"/>
                </a:moveTo>
                <a:lnTo>
                  <a:pt x="1953357" y="0"/>
                </a:lnTo>
                <a:lnTo>
                  <a:pt x="1953357" y="1512215"/>
                </a:lnTo>
                <a:lnTo>
                  <a:pt x="0" y="1512215"/>
                </a:lnTo>
                <a:lnTo>
                  <a:pt x="0" y="0"/>
                </a:lnTo>
                <a:close/>
              </a:path>
            </a:pathLst>
          </a:custGeom>
          <a:blipFill>
            <a:blip r:embed="rId5"/>
            <a:stretch>
              <a:fillRect b="-118"/>
            </a:stretch>
          </a:blipFill>
        </p:spPr>
      </p:sp>
      <p:sp>
        <p:nvSpPr>
          <p:cNvPr id="5" name="Freeform 5"/>
          <p:cNvSpPr/>
          <p:nvPr/>
        </p:nvSpPr>
        <p:spPr>
          <a:xfrm>
            <a:off x="2375075" y="8446027"/>
            <a:ext cx="1660082" cy="1636979"/>
          </a:xfrm>
          <a:custGeom>
            <a:avLst/>
            <a:gdLst/>
            <a:ahLst/>
            <a:cxnLst/>
            <a:rect l="l" t="t" r="r" b="b"/>
            <a:pathLst>
              <a:path w="1660082" h="1636979">
                <a:moveTo>
                  <a:pt x="0" y="0"/>
                </a:moveTo>
                <a:lnTo>
                  <a:pt x="1660082" y="0"/>
                </a:lnTo>
                <a:lnTo>
                  <a:pt x="1660082" y="1636979"/>
                </a:lnTo>
                <a:lnTo>
                  <a:pt x="0" y="1636979"/>
                </a:lnTo>
                <a:lnTo>
                  <a:pt x="0" y="0"/>
                </a:lnTo>
                <a:close/>
              </a:path>
            </a:pathLst>
          </a:custGeom>
          <a:blipFill>
            <a:blip r:embed="rId6"/>
            <a:stretch>
              <a:fillRect r="-25"/>
            </a:stretch>
          </a:blipFill>
        </p:spPr>
      </p:sp>
      <p:sp>
        <p:nvSpPr>
          <p:cNvPr id="6" name="Freeform 6"/>
          <p:cNvSpPr/>
          <p:nvPr/>
        </p:nvSpPr>
        <p:spPr>
          <a:xfrm rot="-3163466">
            <a:off x="16569554" y="8350952"/>
            <a:ext cx="3800119" cy="3565203"/>
          </a:xfrm>
          <a:custGeom>
            <a:avLst/>
            <a:gdLst/>
            <a:ahLst/>
            <a:cxnLst/>
            <a:rect l="l" t="t" r="r" b="b"/>
            <a:pathLst>
              <a:path w="3800119" h="3565203">
                <a:moveTo>
                  <a:pt x="0" y="0"/>
                </a:moveTo>
                <a:lnTo>
                  <a:pt x="3800119" y="0"/>
                </a:lnTo>
                <a:lnTo>
                  <a:pt x="3800119" y="3565203"/>
                </a:lnTo>
                <a:lnTo>
                  <a:pt x="0" y="3565203"/>
                </a:lnTo>
                <a:lnTo>
                  <a:pt x="0" y="0"/>
                </a:lnTo>
                <a:close/>
              </a:path>
            </a:pathLst>
          </a:custGeom>
          <a:blipFill>
            <a:blip r:embed="rId2"/>
            <a:stretch>
              <a:fillRect b="-159"/>
            </a:stretch>
          </a:blipFill>
        </p:spPr>
      </p:sp>
      <p:grpSp>
        <p:nvGrpSpPr>
          <p:cNvPr id="7" name="Group 7"/>
          <p:cNvGrpSpPr/>
          <p:nvPr/>
        </p:nvGrpSpPr>
        <p:grpSpPr>
          <a:xfrm>
            <a:off x="128443" y="1712686"/>
            <a:ext cx="3906600" cy="1320600"/>
            <a:chOff x="0" y="0"/>
            <a:chExt cx="5208800" cy="1760800"/>
          </a:xfrm>
        </p:grpSpPr>
        <p:sp>
          <p:nvSpPr>
            <p:cNvPr id="8" name="Freeform 8"/>
            <p:cNvSpPr/>
            <p:nvPr/>
          </p:nvSpPr>
          <p:spPr>
            <a:xfrm>
              <a:off x="0" y="0"/>
              <a:ext cx="5208800" cy="1760800"/>
            </a:xfrm>
            <a:custGeom>
              <a:avLst/>
              <a:gdLst/>
              <a:ahLst/>
              <a:cxnLst/>
              <a:rect l="l" t="t" r="r" b="b"/>
              <a:pathLst>
                <a:path w="5208800" h="1760800">
                  <a:moveTo>
                    <a:pt x="0" y="0"/>
                  </a:moveTo>
                  <a:lnTo>
                    <a:pt x="5208800" y="0"/>
                  </a:lnTo>
                  <a:lnTo>
                    <a:pt x="5208800" y="1760800"/>
                  </a:lnTo>
                  <a:lnTo>
                    <a:pt x="0" y="1760800"/>
                  </a:lnTo>
                  <a:close/>
                </a:path>
              </a:pathLst>
            </a:custGeom>
            <a:solidFill>
              <a:srgbClr val="000000">
                <a:alpha val="0"/>
              </a:srgbClr>
            </a:solidFill>
          </p:spPr>
        </p:sp>
        <p:sp>
          <p:nvSpPr>
            <p:cNvPr id="9" name="TextBox 9"/>
            <p:cNvSpPr txBox="1"/>
            <p:nvPr/>
          </p:nvSpPr>
          <p:spPr>
            <a:xfrm>
              <a:off x="0" y="-171450"/>
              <a:ext cx="5208800" cy="1932250"/>
            </a:xfrm>
            <a:prstGeom prst="rect">
              <a:avLst/>
            </a:prstGeom>
          </p:spPr>
          <p:txBody>
            <a:bodyPr lIns="0" tIns="0" rIns="0" bIns="0" rtlCol="0" anchor="t"/>
            <a:lstStyle/>
            <a:p>
              <a:pPr algn="l">
                <a:lnSpc>
                  <a:spcPts val="5616"/>
                </a:lnSpc>
              </a:pPr>
              <a:r>
                <a:rPr lang="en-US" sz="3900" b="1">
                  <a:solidFill>
                    <a:srgbClr val="3E588C"/>
                  </a:solidFill>
                  <a:latin typeface="Arial Bold"/>
                  <a:ea typeface="Arial Bold"/>
                  <a:cs typeface="Arial Bold"/>
                  <a:sym typeface="Arial Bold"/>
                </a:rPr>
                <a:t>International Grant Projects</a:t>
              </a:r>
            </a:p>
          </p:txBody>
        </p:sp>
      </p:grpSp>
      <p:grpSp>
        <p:nvGrpSpPr>
          <p:cNvPr id="10" name="Group 10"/>
          <p:cNvGrpSpPr/>
          <p:nvPr/>
        </p:nvGrpSpPr>
        <p:grpSpPr>
          <a:xfrm>
            <a:off x="8010062" y="607225"/>
            <a:ext cx="9726862" cy="1839976"/>
            <a:chOff x="0" y="0"/>
            <a:chExt cx="12969150" cy="2453301"/>
          </a:xfrm>
        </p:grpSpPr>
        <p:sp>
          <p:nvSpPr>
            <p:cNvPr id="11" name="Freeform 11"/>
            <p:cNvSpPr/>
            <p:nvPr/>
          </p:nvSpPr>
          <p:spPr>
            <a:xfrm>
              <a:off x="0" y="0"/>
              <a:ext cx="12969149" cy="2453301"/>
            </a:xfrm>
            <a:custGeom>
              <a:avLst/>
              <a:gdLst/>
              <a:ahLst/>
              <a:cxnLst/>
              <a:rect l="l" t="t" r="r" b="b"/>
              <a:pathLst>
                <a:path w="12969149" h="2453301">
                  <a:moveTo>
                    <a:pt x="0" y="0"/>
                  </a:moveTo>
                  <a:lnTo>
                    <a:pt x="12969149" y="0"/>
                  </a:lnTo>
                  <a:lnTo>
                    <a:pt x="12969149" y="2453301"/>
                  </a:lnTo>
                  <a:lnTo>
                    <a:pt x="0" y="2453301"/>
                  </a:lnTo>
                  <a:close/>
                </a:path>
              </a:pathLst>
            </a:custGeom>
            <a:solidFill>
              <a:srgbClr val="FFFFFF">
                <a:alpha val="0"/>
              </a:srgbClr>
            </a:solidFill>
          </p:spPr>
        </p:sp>
        <p:sp>
          <p:nvSpPr>
            <p:cNvPr id="12" name="TextBox 12"/>
            <p:cNvSpPr txBox="1"/>
            <p:nvPr/>
          </p:nvSpPr>
          <p:spPr>
            <a:xfrm>
              <a:off x="0" y="-76200"/>
              <a:ext cx="12969150" cy="2529501"/>
            </a:xfrm>
            <a:prstGeom prst="rect">
              <a:avLst/>
            </a:prstGeom>
          </p:spPr>
          <p:txBody>
            <a:bodyPr lIns="0" tIns="0" rIns="0" bIns="0" rtlCol="0" anchor="t"/>
            <a:lstStyle/>
            <a:p>
              <a:pPr algn="ctr">
                <a:lnSpc>
                  <a:spcPts val="4560"/>
                </a:lnSpc>
              </a:pPr>
              <a:r>
                <a:rPr lang="en-US" sz="3800" b="1">
                  <a:solidFill>
                    <a:srgbClr val="EBEFF2"/>
                  </a:solidFill>
                  <a:latin typeface="Arial Bold"/>
                  <a:ea typeface="Arial Bold"/>
                  <a:cs typeface="Arial Bold"/>
                  <a:sym typeface="Arial Bold"/>
                </a:rPr>
                <a:t>Stepping-up Entrepreneurship, Creativity and Intercultural Competences for High Quality Teaching in Ukraine</a:t>
              </a:r>
            </a:p>
          </p:txBody>
        </p:sp>
      </p:grpSp>
      <p:sp>
        <p:nvSpPr>
          <p:cNvPr id="13" name="Freeform 13"/>
          <p:cNvSpPr/>
          <p:nvPr/>
        </p:nvSpPr>
        <p:spPr>
          <a:xfrm>
            <a:off x="206911" y="3902725"/>
            <a:ext cx="3749543" cy="1143000"/>
          </a:xfrm>
          <a:custGeom>
            <a:avLst/>
            <a:gdLst/>
            <a:ahLst/>
            <a:cxnLst/>
            <a:rect l="l" t="t" r="r" b="b"/>
            <a:pathLst>
              <a:path w="3749543" h="1143000">
                <a:moveTo>
                  <a:pt x="0" y="0"/>
                </a:moveTo>
                <a:lnTo>
                  <a:pt x="3749542" y="0"/>
                </a:lnTo>
                <a:lnTo>
                  <a:pt x="3749542" y="1143000"/>
                </a:lnTo>
                <a:lnTo>
                  <a:pt x="0" y="1143000"/>
                </a:lnTo>
                <a:lnTo>
                  <a:pt x="0" y="0"/>
                </a:lnTo>
                <a:close/>
              </a:path>
            </a:pathLst>
          </a:custGeom>
          <a:blipFill>
            <a:blip r:embed="rId7"/>
            <a:stretch>
              <a:fillRect l="-6693"/>
            </a:stretch>
          </a:blipFill>
        </p:spPr>
      </p:sp>
      <p:grpSp>
        <p:nvGrpSpPr>
          <p:cNvPr id="14" name="Group 14"/>
          <p:cNvGrpSpPr/>
          <p:nvPr/>
        </p:nvGrpSpPr>
        <p:grpSpPr>
          <a:xfrm>
            <a:off x="206911" y="5117429"/>
            <a:ext cx="1298600" cy="714756"/>
            <a:chOff x="0" y="0"/>
            <a:chExt cx="1731466" cy="953008"/>
          </a:xfrm>
        </p:grpSpPr>
        <p:sp>
          <p:nvSpPr>
            <p:cNvPr id="15" name="Freeform 15"/>
            <p:cNvSpPr/>
            <p:nvPr/>
          </p:nvSpPr>
          <p:spPr>
            <a:xfrm>
              <a:off x="0" y="0"/>
              <a:ext cx="1731466" cy="953008"/>
            </a:xfrm>
            <a:custGeom>
              <a:avLst/>
              <a:gdLst/>
              <a:ahLst/>
              <a:cxnLst/>
              <a:rect l="l" t="t" r="r" b="b"/>
              <a:pathLst>
                <a:path w="1731466" h="953008">
                  <a:moveTo>
                    <a:pt x="0" y="0"/>
                  </a:moveTo>
                  <a:lnTo>
                    <a:pt x="1731466" y="0"/>
                  </a:lnTo>
                  <a:lnTo>
                    <a:pt x="1731466" y="953008"/>
                  </a:lnTo>
                  <a:lnTo>
                    <a:pt x="0" y="953008"/>
                  </a:lnTo>
                  <a:close/>
                </a:path>
              </a:pathLst>
            </a:custGeom>
            <a:solidFill>
              <a:srgbClr val="000000">
                <a:alpha val="0"/>
              </a:srgbClr>
            </a:solidFill>
          </p:spPr>
        </p:sp>
        <p:sp>
          <p:nvSpPr>
            <p:cNvPr id="16" name="TextBox 16"/>
            <p:cNvSpPr txBox="1"/>
            <p:nvPr/>
          </p:nvSpPr>
          <p:spPr>
            <a:xfrm>
              <a:off x="0" y="-171450"/>
              <a:ext cx="1731466" cy="1124458"/>
            </a:xfrm>
            <a:prstGeom prst="rect">
              <a:avLst/>
            </a:prstGeom>
          </p:spPr>
          <p:txBody>
            <a:bodyPr lIns="0" tIns="0" rIns="0" bIns="0" rtlCol="0" anchor="t"/>
            <a:lstStyle/>
            <a:p>
              <a:pPr algn="l">
                <a:lnSpc>
                  <a:spcPts val="5616"/>
                </a:lnSpc>
              </a:pPr>
              <a:r>
                <a:rPr lang="en-US" sz="3900" b="1">
                  <a:solidFill>
                    <a:srgbClr val="3E588C"/>
                  </a:solidFill>
                  <a:latin typeface="Arial Bold"/>
                  <a:ea typeface="Arial Bold"/>
                  <a:cs typeface="Arial Bold"/>
                  <a:sym typeface="Arial Bold"/>
                </a:rPr>
                <a:t>KA2</a:t>
              </a:r>
            </a:p>
          </p:txBody>
        </p:sp>
      </p:grpSp>
      <p:sp>
        <p:nvSpPr>
          <p:cNvPr id="17" name="TextBox 17"/>
          <p:cNvSpPr txBox="1"/>
          <p:nvPr/>
        </p:nvSpPr>
        <p:spPr>
          <a:xfrm>
            <a:off x="5413518" y="2726305"/>
            <a:ext cx="12323406" cy="5595620"/>
          </a:xfrm>
          <a:prstGeom prst="rect">
            <a:avLst/>
          </a:prstGeom>
        </p:spPr>
        <p:txBody>
          <a:bodyPr lIns="0" tIns="0" rIns="0" bIns="0" rtlCol="0" anchor="t">
            <a:spAutoFit/>
          </a:bodyPr>
          <a:lstStyle/>
          <a:p>
            <a:pPr algn="just">
              <a:lnSpc>
                <a:spcPts val="4480"/>
              </a:lnSpc>
            </a:pPr>
            <a:r>
              <a:rPr lang="en-US" sz="3200" spc="-51">
                <a:solidFill>
                  <a:srgbClr val="EBEFF2"/>
                </a:solidFill>
                <a:latin typeface="Open Sans"/>
                <a:ea typeface="Open Sans"/>
                <a:cs typeface="Open Sans"/>
                <a:sym typeface="Open Sans"/>
              </a:rPr>
              <a:t>The project is an innovative project that aims at improving the competences of teachers and trainers in Ukrainian higher education institutions to enhance global entrepreneurial capacities and creativity to future students by developing a teacher training program using game-based and collaborative learning methodologies and creating open micro-certified short learning programs in order to better match labour market needs and to improve the level of competences, skills, employability potential and global entrepreneurial spirit of HEI students and the general public (VET). </a:t>
            </a:r>
          </a:p>
        </p:txBody>
      </p:sp>
      <p:sp>
        <p:nvSpPr>
          <p:cNvPr id="18" name="Freeform 18"/>
          <p:cNvSpPr/>
          <p:nvPr/>
        </p:nvSpPr>
        <p:spPr>
          <a:xfrm>
            <a:off x="4471659" y="308231"/>
            <a:ext cx="3538403" cy="1070577"/>
          </a:xfrm>
          <a:custGeom>
            <a:avLst/>
            <a:gdLst/>
            <a:ahLst/>
            <a:cxnLst/>
            <a:rect l="l" t="t" r="r" b="b"/>
            <a:pathLst>
              <a:path w="3538403" h="1070577">
                <a:moveTo>
                  <a:pt x="0" y="0"/>
                </a:moveTo>
                <a:lnTo>
                  <a:pt x="3538403" y="0"/>
                </a:lnTo>
                <a:lnTo>
                  <a:pt x="3538403" y="1070577"/>
                </a:lnTo>
                <a:lnTo>
                  <a:pt x="0" y="1070577"/>
                </a:lnTo>
                <a:lnTo>
                  <a:pt x="0" y="0"/>
                </a:lnTo>
                <a:close/>
              </a:path>
            </a:pathLst>
          </a:custGeom>
          <a:blipFill>
            <a:blip r:embed="rId8"/>
            <a:stretch>
              <a:fillRect l="-17474" t="-49722" r="-17474" b="-70399"/>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rot="10054986">
            <a:off x="2713932" y="9025038"/>
            <a:ext cx="3800120" cy="3565203"/>
          </a:xfrm>
          <a:custGeom>
            <a:avLst/>
            <a:gdLst/>
            <a:ahLst/>
            <a:cxnLst/>
            <a:rect l="l" t="t" r="r" b="b"/>
            <a:pathLst>
              <a:path w="3800120" h="3565203">
                <a:moveTo>
                  <a:pt x="0" y="0"/>
                </a:moveTo>
                <a:lnTo>
                  <a:pt x="3800120" y="0"/>
                </a:lnTo>
                <a:lnTo>
                  <a:pt x="3800120" y="3565203"/>
                </a:lnTo>
                <a:lnTo>
                  <a:pt x="0" y="3565203"/>
                </a:lnTo>
                <a:lnTo>
                  <a:pt x="0" y="0"/>
                </a:lnTo>
                <a:close/>
              </a:path>
            </a:pathLst>
          </a:custGeom>
          <a:blipFill>
            <a:blip r:embed="rId2"/>
            <a:stretch>
              <a:fillRect b="-159"/>
            </a:stretch>
          </a:blipFill>
        </p:spPr>
      </p:sp>
      <p:sp>
        <p:nvSpPr>
          <p:cNvPr id="3" name="Freeform 3"/>
          <p:cNvSpPr/>
          <p:nvPr/>
        </p:nvSpPr>
        <p:spPr>
          <a:xfrm>
            <a:off x="-134419" y="-170034"/>
            <a:ext cx="4432202" cy="10574926"/>
          </a:xfrm>
          <a:custGeom>
            <a:avLst/>
            <a:gdLst/>
            <a:ahLst/>
            <a:cxnLst/>
            <a:rect l="l" t="t" r="r" b="b"/>
            <a:pathLst>
              <a:path w="4432202" h="10574926">
                <a:moveTo>
                  <a:pt x="0" y="0"/>
                </a:moveTo>
                <a:lnTo>
                  <a:pt x="4432202" y="0"/>
                </a:lnTo>
                <a:lnTo>
                  <a:pt x="4432202" y="10574926"/>
                </a:lnTo>
                <a:lnTo>
                  <a:pt x="0" y="105749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8443" y="8446027"/>
            <a:ext cx="1953357" cy="1512215"/>
          </a:xfrm>
          <a:custGeom>
            <a:avLst/>
            <a:gdLst/>
            <a:ahLst/>
            <a:cxnLst/>
            <a:rect l="l" t="t" r="r" b="b"/>
            <a:pathLst>
              <a:path w="1953357" h="1512215">
                <a:moveTo>
                  <a:pt x="0" y="0"/>
                </a:moveTo>
                <a:lnTo>
                  <a:pt x="1953357" y="0"/>
                </a:lnTo>
                <a:lnTo>
                  <a:pt x="1953357" y="1512215"/>
                </a:lnTo>
                <a:lnTo>
                  <a:pt x="0" y="1512215"/>
                </a:lnTo>
                <a:lnTo>
                  <a:pt x="0" y="0"/>
                </a:lnTo>
                <a:close/>
              </a:path>
            </a:pathLst>
          </a:custGeom>
          <a:blipFill>
            <a:blip r:embed="rId5"/>
            <a:stretch>
              <a:fillRect b="-118"/>
            </a:stretch>
          </a:blipFill>
        </p:spPr>
      </p:sp>
      <p:sp>
        <p:nvSpPr>
          <p:cNvPr id="5" name="Freeform 5"/>
          <p:cNvSpPr/>
          <p:nvPr/>
        </p:nvSpPr>
        <p:spPr>
          <a:xfrm>
            <a:off x="2375075" y="8446027"/>
            <a:ext cx="1660082" cy="1636979"/>
          </a:xfrm>
          <a:custGeom>
            <a:avLst/>
            <a:gdLst/>
            <a:ahLst/>
            <a:cxnLst/>
            <a:rect l="l" t="t" r="r" b="b"/>
            <a:pathLst>
              <a:path w="1660082" h="1636979">
                <a:moveTo>
                  <a:pt x="0" y="0"/>
                </a:moveTo>
                <a:lnTo>
                  <a:pt x="1660082" y="0"/>
                </a:lnTo>
                <a:lnTo>
                  <a:pt x="1660082" y="1636979"/>
                </a:lnTo>
                <a:lnTo>
                  <a:pt x="0" y="1636979"/>
                </a:lnTo>
                <a:lnTo>
                  <a:pt x="0" y="0"/>
                </a:lnTo>
                <a:close/>
              </a:path>
            </a:pathLst>
          </a:custGeom>
          <a:blipFill>
            <a:blip r:embed="rId6"/>
            <a:stretch>
              <a:fillRect r="-25"/>
            </a:stretch>
          </a:blipFill>
        </p:spPr>
      </p:sp>
      <p:sp>
        <p:nvSpPr>
          <p:cNvPr id="6" name="Freeform 6"/>
          <p:cNvSpPr/>
          <p:nvPr/>
        </p:nvSpPr>
        <p:spPr>
          <a:xfrm rot="-3163466">
            <a:off x="16569554" y="8350952"/>
            <a:ext cx="3800119" cy="3565203"/>
          </a:xfrm>
          <a:custGeom>
            <a:avLst/>
            <a:gdLst/>
            <a:ahLst/>
            <a:cxnLst/>
            <a:rect l="l" t="t" r="r" b="b"/>
            <a:pathLst>
              <a:path w="3800119" h="3565203">
                <a:moveTo>
                  <a:pt x="0" y="0"/>
                </a:moveTo>
                <a:lnTo>
                  <a:pt x="3800119" y="0"/>
                </a:lnTo>
                <a:lnTo>
                  <a:pt x="3800119" y="3565203"/>
                </a:lnTo>
                <a:lnTo>
                  <a:pt x="0" y="3565203"/>
                </a:lnTo>
                <a:lnTo>
                  <a:pt x="0" y="0"/>
                </a:lnTo>
                <a:close/>
              </a:path>
            </a:pathLst>
          </a:custGeom>
          <a:blipFill>
            <a:blip r:embed="rId2"/>
            <a:stretch>
              <a:fillRect b="-159"/>
            </a:stretch>
          </a:blipFill>
        </p:spPr>
      </p:sp>
      <p:grpSp>
        <p:nvGrpSpPr>
          <p:cNvPr id="7" name="Group 7"/>
          <p:cNvGrpSpPr/>
          <p:nvPr/>
        </p:nvGrpSpPr>
        <p:grpSpPr>
          <a:xfrm>
            <a:off x="128443" y="1712686"/>
            <a:ext cx="3906600" cy="1320600"/>
            <a:chOff x="0" y="0"/>
            <a:chExt cx="5208800" cy="1760800"/>
          </a:xfrm>
        </p:grpSpPr>
        <p:sp>
          <p:nvSpPr>
            <p:cNvPr id="8" name="Freeform 8"/>
            <p:cNvSpPr/>
            <p:nvPr/>
          </p:nvSpPr>
          <p:spPr>
            <a:xfrm>
              <a:off x="0" y="0"/>
              <a:ext cx="5208800" cy="1760800"/>
            </a:xfrm>
            <a:custGeom>
              <a:avLst/>
              <a:gdLst/>
              <a:ahLst/>
              <a:cxnLst/>
              <a:rect l="l" t="t" r="r" b="b"/>
              <a:pathLst>
                <a:path w="5208800" h="1760800">
                  <a:moveTo>
                    <a:pt x="0" y="0"/>
                  </a:moveTo>
                  <a:lnTo>
                    <a:pt x="5208800" y="0"/>
                  </a:lnTo>
                  <a:lnTo>
                    <a:pt x="5208800" y="1760800"/>
                  </a:lnTo>
                  <a:lnTo>
                    <a:pt x="0" y="1760800"/>
                  </a:lnTo>
                  <a:close/>
                </a:path>
              </a:pathLst>
            </a:custGeom>
            <a:solidFill>
              <a:srgbClr val="000000">
                <a:alpha val="0"/>
              </a:srgbClr>
            </a:solidFill>
          </p:spPr>
        </p:sp>
        <p:sp>
          <p:nvSpPr>
            <p:cNvPr id="9" name="TextBox 9"/>
            <p:cNvSpPr txBox="1"/>
            <p:nvPr/>
          </p:nvSpPr>
          <p:spPr>
            <a:xfrm>
              <a:off x="0" y="-171450"/>
              <a:ext cx="5208800" cy="1932250"/>
            </a:xfrm>
            <a:prstGeom prst="rect">
              <a:avLst/>
            </a:prstGeom>
          </p:spPr>
          <p:txBody>
            <a:bodyPr lIns="0" tIns="0" rIns="0" bIns="0" rtlCol="0" anchor="t"/>
            <a:lstStyle/>
            <a:p>
              <a:pPr algn="l">
                <a:lnSpc>
                  <a:spcPts val="5616"/>
                </a:lnSpc>
              </a:pPr>
              <a:r>
                <a:rPr lang="en-US" sz="3900" b="1">
                  <a:solidFill>
                    <a:srgbClr val="3E588C"/>
                  </a:solidFill>
                  <a:latin typeface="Arial Bold"/>
                  <a:ea typeface="Arial Bold"/>
                  <a:cs typeface="Arial Bold"/>
                  <a:sym typeface="Arial Bold"/>
                </a:rPr>
                <a:t>International Grant Projects</a:t>
              </a:r>
            </a:p>
          </p:txBody>
        </p:sp>
      </p:grpSp>
      <p:grpSp>
        <p:nvGrpSpPr>
          <p:cNvPr id="10" name="Group 10"/>
          <p:cNvGrpSpPr/>
          <p:nvPr/>
        </p:nvGrpSpPr>
        <p:grpSpPr>
          <a:xfrm>
            <a:off x="8181512" y="1193310"/>
            <a:ext cx="9726862" cy="1839976"/>
            <a:chOff x="0" y="0"/>
            <a:chExt cx="12969150" cy="2453301"/>
          </a:xfrm>
        </p:grpSpPr>
        <p:sp>
          <p:nvSpPr>
            <p:cNvPr id="11" name="Freeform 11"/>
            <p:cNvSpPr/>
            <p:nvPr/>
          </p:nvSpPr>
          <p:spPr>
            <a:xfrm>
              <a:off x="0" y="0"/>
              <a:ext cx="12969149" cy="2453301"/>
            </a:xfrm>
            <a:custGeom>
              <a:avLst/>
              <a:gdLst/>
              <a:ahLst/>
              <a:cxnLst/>
              <a:rect l="l" t="t" r="r" b="b"/>
              <a:pathLst>
                <a:path w="12969149" h="2453301">
                  <a:moveTo>
                    <a:pt x="0" y="0"/>
                  </a:moveTo>
                  <a:lnTo>
                    <a:pt x="12969149" y="0"/>
                  </a:lnTo>
                  <a:lnTo>
                    <a:pt x="12969149" y="2453301"/>
                  </a:lnTo>
                  <a:lnTo>
                    <a:pt x="0" y="2453301"/>
                  </a:lnTo>
                  <a:close/>
                </a:path>
              </a:pathLst>
            </a:custGeom>
            <a:solidFill>
              <a:srgbClr val="FFFFFF">
                <a:alpha val="0"/>
              </a:srgbClr>
            </a:solidFill>
          </p:spPr>
        </p:sp>
        <p:sp>
          <p:nvSpPr>
            <p:cNvPr id="12" name="TextBox 12"/>
            <p:cNvSpPr txBox="1"/>
            <p:nvPr/>
          </p:nvSpPr>
          <p:spPr>
            <a:xfrm>
              <a:off x="0" y="-76200"/>
              <a:ext cx="12969150" cy="2529501"/>
            </a:xfrm>
            <a:prstGeom prst="rect">
              <a:avLst/>
            </a:prstGeom>
          </p:spPr>
          <p:txBody>
            <a:bodyPr lIns="0" tIns="0" rIns="0" bIns="0" rtlCol="0" anchor="t"/>
            <a:lstStyle/>
            <a:p>
              <a:pPr algn="ctr">
                <a:lnSpc>
                  <a:spcPts val="4560"/>
                </a:lnSpc>
              </a:pPr>
              <a:r>
                <a:rPr lang="en-US" sz="3800" b="1">
                  <a:solidFill>
                    <a:srgbClr val="EBEFF2"/>
                  </a:solidFill>
                  <a:latin typeface="Arial Bold"/>
                  <a:ea typeface="Arial Bold"/>
                  <a:cs typeface="Arial Bold"/>
                  <a:sym typeface="Arial Bold"/>
                </a:rPr>
                <a:t>Implementation of the European approach of Compliance Management in higher education in Ukraine</a:t>
              </a:r>
            </a:p>
          </p:txBody>
        </p:sp>
      </p:grpSp>
      <p:sp>
        <p:nvSpPr>
          <p:cNvPr id="13" name="Freeform 13"/>
          <p:cNvSpPr/>
          <p:nvPr/>
        </p:nvSpPr>
        <p:spPr>
          <a:xfrm>
            <a:off x="206911" y="3902725"/>
            <a:ext cx="3749543" cy="1143000"/>
          </a:xfrm>
          <a:custGeom>
            <a:avLst/>
            <a:gdLst/>
            <a:ahLst/>
            <a:cxnLst/>
            <a:rect l="l" t="t" r="r" b="b"/>
            <a:pathLst>
              <a:path w="3749543" h="1143000">
                <a:moveTo>
                  <a:pt x="0" y="0"/>
                </a:moveTo>
                <a:lnTo>
                  <a:pt x="3749542" y="0"/>
                </a:lnTo>
                <a:lnTo>
                  <a:pt x="3749542" y="1143000"/>
                </a:lnTo>
                <a:lnTo>
                  <a:pt x="0" y="1143000"/>
                </a:lnTo>
                <a:lnTo>
                  <a:pt x="0" y="0"/>
                </a:lnTo>
                <a:close/>
              </a:path>
            </a:pathLst>
          </a:custGeom>
          <a:blipFill>
            <a:blip r:embed="rId7"/>
            <a:stretch>
              <a:fillRect l="-6693"/>
            </a:stretch>
          </a:blipFill>
        </p:spPr>
      </p:sp>
      <p:grpSp>
        <p:nvGrpSpPr>
          <p:cNvPr id="14" name="Group 14"/>
          <p:cNvGrpSpPr/>
          <p:nvPr/>
        </p:nvGrpSpPr>
        <p:grpSpPr>
          <a:xfrm>
            <a:off x="206911" y="5117429"/>
            <a:ext cx="1298600" cy="714756"/>
            <a:chOff x="0" y="0"/>
            <a:chExt cx="1731466" cy="953008"/>
          </a:xfrm>
        </p:grpSpPr>
        <p:sp>
          <p:nvSpPr>
            <p:cNvPr id="15" name="Freeform 15"/>
            <p:cNvSpPr/>
            <p:nvPr/>
          </p:nvSpPr>
          <p:spPr>
            <a:xfrm>
              <a:off x="0" y="0"/>
              <a:ext cx="1731466" cy="953008"/>
            </a:xfrm>
            <a:custGeom>
              <a:avLst/>
              <a:gdLst/>
              <a:ahLst/>
              <a:cxnLst/>
              <a:rect l="l" t="t" r="r" b="b"/>
              <a:pathLst>
                <a:path w="1731466" h="953008">
                  <a:moveTo>
                    <a:pt x="0" y="0"/>
                  </a:moveTo>
                  <a:lnTo>
                    <a:pt x="1731466" y="0"/>
                  </a:lnTo>
                  <a:lnTo>
                    <a:pt x="1731466" y="953008"/>
                  </a:lnTo>
                  <a:lnTo>
                    <a:pt x="0" y="953008"/>
                  </a:lnTo>
                  <a:close/>
                </a:path>
              </a:pathLst>
            </a:custGeom>
            <a:solidFill>
              <a:srgbClr val="000000">
                <a:alpha val="0"/>
              </a:srgbClr>
            </a:solidFill>
          </p:spPr>
        </p:sp>
        <p:sp>
          <p:nvSpPr>
            <p:cNvPr id="16" name="TextBox 16"/>
            <p:cNvSpPr txBox="1"/>
            <p:nvPr/>
          </p:nvSpPr>
          <p:spPr>
            <a:xfrm>
              <a:off x="0" y="-171450"/>
              <a:ext cx="1731466" cy="1124458"/>
            </a:xfrm>
            <a:prstGeom prst="rect">
              <a:avLst/>
            </a:prstGeom>
          </p:spPr>
          <p:txBody>
            <a:bodyPr lIns="0" tIns="0" rIns="0" bIns="0" rtlCol="0" anchor="t"/>
            <a:lstStyle/>
            <a:p>
              <a:pPr algn="l">
                <a:lnSpc>
                  <a:spcPts val="5616"/>
                </a:lnSpc>
              </a:pPr>
              <a:r>
                <a:rPr lang="en-US" sz="3900" b="1">
                  <a:solidFill>
                    <a:srgbClr val="3E588C"/>
                  </a:solidFill>
                  <a:latin typeface="Arial Bold"/>
                  <a:ea typeface="Arial Bold"/>
                  <a:cs typeface="Arial Bold"/>
                  <a:sym typeface="Arial Bold"/>
                </a:rPr>
                <a:t>KA2</a:t>
              </a:r>
            </a:p>
          </p:txBody>
        </p:sp>
      </p:grpSp>
      <p:sp>
        <p:nvSpPr>
          <p:cNvPr id="17" name="TextBox 17"/>
          <p:cNvSpPr txBox="1"/>
          <p:nvPr/>
        </p:nvSpPr>
        <p:spPr>
          <a:xfrm>
            <a:off x="5584968" y="3567775"/>
            <a:ext cx="12323406" cy="4471670"/>
          </a:xfrm>
          <a:prstGeom prst="rect">
            <a:avLst/>
          </a:prstGeom>
        </p:spPr>
        <p:txBody>
          <a:bodyPr lIns="0" tIns="0" rIns="0" bIns="0" rtlCol="0" anchor="t">
            <a:spAutoFit/>
          </a:bodyPr>
          <a:lstStyle/>
          <a:p>
            <a:pPr algn="just">
              <a:lnSpc>
                <a:spcPts val="4480"/>
              </a:lnSpc>
            </a:pPr>
            <a:r>
              <a:rPr lang="en-US" sz="3200" spc="-51">
                <a:solidFill>
                  <a:srgbClr val="EBEFF2"/>
                </a:solidFill>
                <a:latin typeface="Open Sans"/>
                <a:ea typeface="Open Sans"/>
                <a:cs typeface="Open Sans"/>
                <a:sym typeface="Open Sans"/>
              </a:rPr>
              <a:t>The project’s central focus is the implementation of the European approach to Compliance Management, with a strategic aim to elevate academic integrity, international management, entrepreneurship, business ethics and legal aspects in less experienced Ukrainian HEIs. The initiative responds to the pressing need for ongoing global and European integration and envisions substantial contributions to the recovery and future efficiency of Ukrainian businesses.</a:t>
            </a:r>
          </a:p>
        </p:txBody>
      </p:sp>
      <p:sp>
        <p:nvSpPr>
          <p:cNvPr id="18" name="Freeform 18"/>
          <p:cNvSpPr/>
          <p:nvPr/>
        </p:nvSpPr>
        <p:spPr>
          <a:xfrm>
            <a:off x="4879622" y="339874"/>
            <a:ext cx="3068639" cy="2745625"/>
          </a:xfrm>
          <a:custGeom>
            <a:avLst/>
            <a:gdLst/>
            <a:ahLst/>
            <a:cxnLst/>
            <a:rect l="l" t="t" r="r" b="b"/>
            <a:pathLst>
              <a:path w="3068639" h="2745625">
                <a:moveTo>
                  <a:pt x="0" y="0"/>
                </a:moveTo>
                <a:lnTo>
                  <a:pt x="3068639" y="0"/>
                </a:lnTo>
                <a:lnTo>
                  <a:pt x="3068639" y="2745624"/>
                </a:lnTo>
                <a:lnTo>
                  <a:pt x="0" y="2745624"/>
                </a:lnTo>
                <a:lnTo>
                  <a:pt x="0" y="0"/>
                </a:lnTo>
                <a:close/>
              </a:path>
            </a:pathLst>
          </a:custGeom>
          <a:blipFill>
            <a:blip r:embed="rId8"/>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rot="10054986">
            <a:off x="2233651" y="9148794"/>
            <a:ext cx="3800120" cy="3565203"/>
          </a:xfrm>
          <a:custGeom>
            <a:avLst/>
            <a:gdLst/>
            <a:ahLst/>
            <a:cxnLst/>
            <a:rect l="l" t="t" r="r" b="b"/>
            <a:pathLst>
              <a:path w="3800120" h="3565203">
                <a:moveTo>
                  <a:pt x="0" y="0"/>
                </a:moveTo>
                <a:lnTo>
                  <a:pt x="3800120" y="0"/>
                </a:lnTo>
                <a:lnTo>
                  <a:pt x="3800120" y="3565203"/>
                </a:lnTo>
                <a:lnTo>
                  <a:pt x="0" y="3565203"/>
                </a:lnTo>
                <a:lnTo>
                  <a:pt x="0" y="0"/>
                </a:lnTo>
                <a:close/>
              </a:path>
            </a:pathLst>
          </a:custGeom>
          <a:blipFill>
            <a:blip r:embed="rId2"/>
            <a:stretch>
              <a:fillRect b="-159"/>
            </a:stretch>
          </a:blipFill>
        </p:spPr>
      </p:sp>
      <p:sp>
        <p:nvSpPr>
          <p:cNvPr id="3" name="Freeform 3"/>
          <p:cNvSpPr/>
          <p:nvPr/>
        </p:nvSpPr>
        <p:spPr>
          <a:xfrm>
            <a:off x="-134419" y="-170034"/>
            <a:ext cx="4432202" cy="10574926"/>
          </a:xfrm>
          <a:custGeom>
            <a:avLst/>
            <a:gdLst/>
            <a:ahLst/>
            <a:cxnLst/>
            <a:rect l="l" t="t" r="r" b="b"/>
            <a:pathLst>
              <a:path w="4432202" h="10574926">
                <a:moveTo>
                  <a:pt x="0" y="0"/>
                </a:moveTo>
                <a:lnTo>
                  <a:pt x="4432202" y="0"/>
                </a:lnTo>
                <a:lnTo>
                  <a:pt x="4432202" y="10574926"/>
                </a:lnTo>
                <a:lnTo>
                  <a:pt x="0" y="105749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8443" y="8446027"/>
            <a:ext cx="1953357" cy="1512215"/>
          </a:xfrm>
          <a:custGeom>
            <a:avLst/>
            <a:gdLst/>
            <a:ahLst/>
            <a:cxnLst/>
            <a:rect l="l" t="t" r="r" b="b"/>
            <a:pathLst>
              <a:path w="1953357" h="1512215">
                <a:moveTo>
                  <a:pt x="0" y="0"/>
                </a:moveTo>
                <a:lnTo>
                  <a:pt x="1953357" y="0"/>
                </a:lnTo>
                <a:lnTo>
                  <a:pt x="1953357" y="1512215"/>
                </a:lnTo>
                <a:lnTo>
                  <a:pt x="0" y="1512215"/>
                </a:lnTo>
                <a:lnTo>
                  <a:pt x="0" y="0"/>
                </a:lnTo>
                <a:close/>
              </a:path>
            </a:pathLst>
          </a:custGeom>
          <a:blipFill>
            <a:blip r:embed="rId5"/>
            <a:stretch>
              <a:fillRect b="-118"/>
            </a:stretch>
          </a:blipFill>
        </p:spPr>
      </p:sp>
      <p:sp>
        <p:nvSpPr>
          <p:cNvPr id="5" name="Freeform 5"/>
          <p:cNvSpPr/>
          <p:nvPr/>
        </p:nvSpPr>
        <p:spPr>
          <a:xfrm>
            <a:off x="2375075" y="8446027"/>
            <a:ext cx="1660082" cy="1636979"/>
          </a:xfrm>
          <a:custGeom>
            <a:avLst/>
            <a:gdLst/>
            <a:ahLst/>
            <a:cxnLst/>
            <a:rect l="l" t="t" r="r" b="b"/>
            <a:pathLst>
              <a:path w="1660082" h="1636979">
                <a:moveTo>
                  <a:pt x="0" y="0"/>
                </a:moveTo>
                <a:lnTo>
                  <a:pt x="1660082" y="0"/>
                </a:lnTo>
                <a:lnTo>
                  <a:pt x="1660082" y="1636979"/>
                </a:lnTo>
                <a:lnTo>
                  <a:pt x="0" y="1636979"/>
                </a:lnTo>
                <a:lnTo>
                  <a:pt x="0" y="0"/>
                </a:lnTo>
                <a:close/>
              </a:path>
            </a:pathLst>
          </a:custGeom>
          <a:blipFill>
            <a:blip r:embed="rId6"/>
            <a:stretch>
              <a:fillRect r="-25"/>
            </a:stretch>
          </a:blipFill>
        </p:spPr>
      </p:sp>
      <p:sp>
        <p:nvSpPr>
          <p:cNvPr id="6" name="AutoShape 6"/>
          <p:cNvSpPr/>
          <p:nvPr/>
        </p:nvSpPr>
        <p:spPr>
          <a:xfrm flipH="1">
            <a:off x="7453385" y="4415764"/>
            <a:ext cx="10834500" cy="87300"/>
          </a:xfrm>
          <a:prstGeom prst="line">
            <a:avLst/>
          </a:prstGeom>
          <a:ln w="28575" cap="rnd">
            <a:solidFill>
              <a:srgbClr val="FFFFFF"/>
            </a:solidFill>
            <a:prstDash val="solid"/>
            <a:headEnd type="none" w="sm" len="sm"/>
            <a:tailEnd type="none" w="sm" len="sm"/>
          </a:ln>
        </p:spPr>
      </p:sp>
      <p:grpSp>
        <p:nvGrpSpPr>
          <p:cNvPr id="7" name="Group 7"/>
          <p:cNvGrpSpPr/>
          <p:nvPr/>
        </p:nvGrpSpPr>
        <p:grpSpPr>
          <a:xfrm>
            <a:off x="128443" y="1712686"/>
            <a:ext cx="3906600" cy="1320600"/>
            <a:chOff x="0" y="0"/>
            <a:chExt cx="5208800" cy="1760800"/>
          </a:xfrm>
        </p:grpSpPr>
        <p:sp>
          <p:nvSpPr>
            <p:cNvPr id="8" name="Freeform 8"/>
            <p:cNvSpPr/>
            <p:nvPr/>
          </p:nvSpPr>
          <p:spPr>
            <a:xfrm>
              <a:off x="0" y="0"/>
              <a:ext cx="5208800" cy="1760800"/>
            </a:xfrm>
            <a:custGeom>
              <a:avLst/>
              <a:gdLst/>
              <a:ahLst/>
              <a:cxnLst/>
              <a:rect l="l" t="t" r="r" b="b"/>
              <a:pathLst>
                <a:path w="5208800" h="1760800">
                  <a:moveTo>
                    <a:pt x="0" y="0"/>
                  </a:moveTo>
                  <a:lnTo>
                    <a:pt x="5208800" y="0"/>
                  </a:lnTo>
                  <a:lnTo>
                    <a:pt x="5208800" y="1760800"/>
                  </a:lnTo>
                  <a:lnTo>
                    <a:pt x="0" y="1760800"/>
                  </a:lnTo>
                  <a:close/>
                </a:path>
              </a:pathLst>
            </a:custGeom>
            <a:solidFill>
              <a:srgbClr val="000000">
                <a:alpha val="0"/>
              </a:srgbClr>
            </a:solidFill>
          </p:spPr>
        </p:sp>
        <p:sp>
          <p:nvSpPr>
            <p:cNvPr id="9" name="TextBox 9"/>
            <p:cNvSpPr txBox="1"/>
            <p:nvPr/>
          </p:nvSpPr>
          <p:spPr>
            <a:xfrm>
              <a:off x="0" y="-171450"/>
              <a:ext cx="5208800" cy="1932250"/>
            </a:xfrm>
            <a:prstGeom prst="rect">
              <a:avLst/>
            </a:prstGeom>
          </p:spPr>
          <p:txBody>
            <a:bodyPr lIns="0" tIns="0" rIns="0" bIns="0" rtlCol="0" anchor="t"/>
            <a:lstStyle/>
            <a:p>
              <a:pPr algn="l">
                <a:lnSpc>
                  <a:spcPts val="5616"/>
                </a:lnSpc>
              </a:pPr>
              <a:r>
                <a:rPr lang="en-US" sz="3900" b="1">
                  <a:solidFill>
                    <a:srgbClr val="3E588C"/>
                  </a:solidFill>
                  <a:latin typeface="Arial Bold"/>
                  <a:ea typeface="Arial Bold"/>
                  <a:cs typeface="Arial Bold"/>
                  <a:sym typeface="Arial Bold"/>
                </a:rPr>
                <a:t>International Grant Projects</a:t>
              </a:r>
            </a:p>
          </p:txBody>
        </p:sp>
      </p:grpSp>
      <p:grpSp>
        <p:nvGrpSpPr>
          <p:cNvPr id="10" name="Group 10"/>
          <p:cNvGrpSpPr/>
          <p:nvPr/>
        </p:nvGrpSpPr>
        <p:grpSpPr>
          <a:xfrm>
            <a:off x="8131262" y="452490"/>
            <a:ext cx="9898056" cy="1920496"/>
            <a:chOff x="0" y="0"/>
            <a:chExt cx="13197408" cy="2560662"/>
          </a:xfrm>
        </p:grpSpPr>
        <p:sp>
          <p:nvSpPr>
            <p:cNvPr id="11" name="Freeform 11"/>
            <p:cNvSpPr/>
            <p:nvPr/>
          </p:nvSpPr>
          <p:spPr>
            <a:xfrm>
              <a:off x="0" y="0"/>
              <a:ext cx="13197408" cy="2560662"/>
            </a:xfrm>
            <a:custGeom>
              <a:avLst/>
              <a:gdLst/>
              <a:ahLst/>
              <a:cxnLst/>
              <a:rect l="l" t="t" r="r" b="b"/>
              <a:pathLst>
                <a:path w="13197408" h="2560662">
                  <a:moveTo>
                    <a:pt x="0" y="0"/>
                  </a:moveTo>
                  <a:lnTo>
                    <a:pt x="13197408" y="0"/>
                  </a:lnTo>
                  <a:lnTo>
                    <a:pt x="13197408" y="2560662"/>
                  </a:lnTo>
                  <a:lnTo>
                    <a:pt x="0" y="2560662"/>
                  </a:lnTo>
                  <a:close/>
                </a:path>
              </a:pathLst>
            </a:custGeom>
            <a:solidFill>
              <a:srgbClr val="000000">
                <a:alpha val="0"/>
              </a:srgbClr>
            </a:solidFill>
          </p:spPr>
        </p:sp>
        <p:sp>
          <p:nvSpPr>
            <p:cNvPr id="12" name="TextBox 12"/>
            <p:cNvSpPr txBox="1"/>
            <p:nvPr/>
          </p:nvSpPr>
          <p:spPr>
            <a:xfrm>
              <a:off x="0" y="-76200"/>
              <a:ext cx="13197408" cy="2636862"/>
            </a:xfrm>
            <a:prstGeom prst="rect">
              <a:avLst/>
            </a:prstGeom>
          </p:spPr>
          <p:txBody>
            <a:bodyPr lIns="0" tIns="0" rIns="0" bIns="0" rtlCol="0" anchor="t"/>
            <a:lstStyle/>
            <a:p>
              <a:pPr algn="ctr">
                <a:lnSpc>
                  <a:spcPts val="4560"/>
                </a:lnSpc>
              </a:pPr>
              <a:r>
                <a:rPr lang="en-US" sz="3800" b="1">
                  <a:solidFill>
                    <a:srgbClr val="EBEFF2"/>
                  </a:solidFill>
                  <a:latin typeface="Arial Bold"/>
                  <a:ea typeface="Arial Bold"/>
                  <a:cs typeface="Arial Bold"/>
                  <a:sym typeface="Arial Bold"/>
                </a:rPr>
                <a:t>EU Cyber Standardization Strategy for Connectivity and Digital Infrastructure: Experience for Ukraine</a:t>
              </a:r>
            </a:p>
          </p:txBody>
        </p:sp>
      </p:grpSp>
      <p:sp>
        <p:nvSpPr>
          <p:cNvPr id="13" name="Freeform 13"/>
          <p:cNvSpPr/>
          <p:nvPr/>
        </p:nvSpPr>
        <p:spPr>
          <a:xfrm>
            <a:off x="128325" y="4024412"/>
            <a:ext cx="3906714" cy="1548630"/>
          </a:xfrm>
          <a:custGeom>
            <a:avLst/>
            <a:gdLst/>
            <a:ahLst/>
            <a:cxnLst/>
            <a:rect l="l" t="t" r="r" b="b"/>
            <a:pathLst>
              <a:path w="3906714" h="1548630">
                <a:moveTo>
                  <a:pt x="0" y="0"/>
                </a:moveTo>
                <a:lnTo>
                  <a:pt x="3906714" y="0"/>
                </a:lnTo>
                <a:lnTo>
                  <a:pt x="3906714" y="1548629"/>
                </a:lnTo>
                <a:lnTo>
                  <a:pt x="0" y="1548629"/>
                </a:lnTo>
                <a:lnTo>
                  <a:pt x="0" y="0"/>
                </a:lnTo>
                <a:close/>
              </a:path>
            </a:pathLst>
          </a:custGeom>
          <a:blipFill>
            <a:blip r:embed="rId7"/>
            <a:stretch>
              <a:fillRect t="-15890"/>
            </a:stretch>
          </a:blipFill>
        </p:spPr>
      </p:sp>
      <p:sp>
        <p:nvSpPr>
          <p:cNvPr id="14" name="Freeform 14"/>
          <p:cNvSpPr/>
          <p:nvPr/>
        </p:nvSpPr>
        <p:spPr>
          <a:xfrm>
            <a:off x="4613992" y="249500"/>
            <a:ext cx="3517270" cy="1127343"/>
          </a:xfrm>
          <a:custGeom>
            <a:avLst/>
            <a:gdLst/>
            <a:ahLst/>
            <a:cxnLst/>
            <a:rect l="l" t="t" r="r" b="b"/>
            <a:pathLst>
              <a:path w="3517270" h="1127343">
                <a:moveTo>
                  <a:pt x="0" y="0"/>
                </a:moveTo>
                <a:lnTo>
                  <a:pt x="3517270" y="0"/>
                </a:lnTo>
                <a:lnTo>
                  <a:pt x="3517270" y="1127343"/>
                </a:lnTo>
                <a:lnTo>
                  <a:pt x="0" y="1127343"/>
                </a:lnTo>
                <a:lnTo>
                  <a:pt x="0" y="0"/>
                </a:lnTo>
                <a:close/>
              </a:path>
            </a:pathLst>
          </a:custGeom>
          <a:blipFill>
            <a:blip r:embed="rId8"/>
            <a:stretch>
              <a:fillRect l="-99442" r="-879"/>
            </a:stretch>
          </a:blipFill>
        </p:spPr>
      </p:sp>
      <p:sp>
        <p:nvSpPr>
          <p:cNvPr id="15" name="TextBox 15"/>
          <p:cNvSpPr txBox="1"/>
          <p:nvPr/>
        </p:nvSpPr>
        <p:spPr>
          <a:xfrm>
            <a:off x="5705912" y="2106676"/>
            <a:ext cx="12323406" cy="2223770"/>
          </a:xfrm>
          <a:prstGeom prst="rect">
            <a:avLst/>
          </a:prstGeom>
        </p:spPr>
        <p:txBody>
          <a:bodyPr lIns="0" tIns="0" rIns="0" bIns="0" rtlCol="0" anchor="t">
            <a:spAutoFit/>
          </a:bodyPr>
          <a:lstStyle/>
          <a:p>
            <a:pPr algn="just">
              <a:lnSpc>
                <a:spcPts val="4480"/>
              </a:lnSpc>
            </a:pPr>
            <a:r>
              <a:rPr lang="en-US" sz="3200" spc="-51">
                <a:solidFill>
                  <a:srgbClr val="EBEFF2"/>
                </a:solidFill>
                <a:latin typeface="Open Sans"/>
                <a:ea typeface="Open Sans"/>
                <a:cs typeface="Open Sans"/>
                <a:sym typeface="Open Sans"/>
              </a:rPr>
              <a:t>The project aims to empower students and stakeholders by strengthening their practical experience in cybersecurity and artificial intelligence (AI) standards, with a particular focus on promoting European integration.</a:t>
            </a:r>
          </a:p>
        </p:txBody>
      </p:sp>
      <p:grpSp>
        <p:nvGrpSpPr>
          <p:cNvPr id="16" name="Group 16"/>
          <p:cNvGrpSpPr/>
          <p:nvPr/>
        </p:nvGrpSpPr>
        <p:grpSpPr>
          <a:xfrm>
            <a:off x="7962225" y="4747176"/>
            <a:ext cx="9898056" cy="1920496"/>
            <a:chOff x="0" y="0"/>
            <a:chExt cx="13197408" cy="2560662"/>
          </a:xfrm>
        </p:grpSpPr>
        <p:sp>
          <p:nvSpPr>
            <p:cNvPr id="17" name="Freeform 17"/>
            <p:cNvSpPr/>
            <p:nvPr/>
          </p:nvSpPr>
          <p:spPr>
            <a:xfrm>
              <a:off x="0" y="0"/>
              <a:ext cx="13197408" cy="2560662"/>
            </a:xfrm>
            <a:custGeom>
              <a:avLst/>
              <a:gdLst/>
              <a:ahLst/>
              <a:cxnLst/>
              <a:rect l="l" t="t" r="r" b="b"/>
              <a:pathLst>
                <a:path w="13197408" h="2560662">
                  <a:moveTo>
                    <a:pt x="0" y="0"/>
                  </a:moveTo>
                  <a:lnTo>
                    <a:pt x="13197408" y="0"/>
                  </a:lnTo>
                  <a:lnTo>
                    <a:pt x="13197408" y="2560662"/>
                  </a:lnTo>
                  <a:lnTo>
                    <a:pt x="0" y="2560662"/>
                  </a:lnTo>
                  <a:close/>
                </a:path>
              </a:pathLst>
            </a:custGeom>
            <a:solidFill>
              <a:srgbClr val="000000">
                <a:alpha val="0"/>
              </a:srgbClr>
            </a:solidFill>
          </p:spPr>
        </p:sp>
        <p:sp>
          <p:nvSpPr>
            <p:cNvPr id="18" name="TextBox 18"/>
            <p:cNvSpPr txBox="1"/>
            <p:nvPr/>
          </p:nvSpPr>
          <p:spPr>
            <a:xfrm>
              <a:off x="0" y="-76200"/>
              <a:ext cx="13197408" cy="2636862"/>
            </a:xfrm>
            <a:prstGeom prst="rect">
              <a:avLst/>
            </a:prstGeom>
          </p:spPr>
          <p:txBody>
            <a:bodyPr lIns="0" tIns="0" rIns="0" bIns="0" rtlCol="0" anchor="t"/>
            <a:lstStyle/>
            <a:p>
              <a:pPr algn="ctr">
                <a:lnSpc>
                  <a:spcPts val="4560"/>
                </a:lnSpc>
              </a:pPr>
              <a:r>
                <a:rPr lang="en-US" sz="3800" b="1">
                  <a:solidFill>
                    <a:srgbClr val="EBEFF2"/>
                  </a:solidFill>
                  <a:latin typeface="Arial Bold"/>
                  <a:ea typeface="Arial Bold"/>
                  <a:cs typeface="Arial Bold"/>
                  <a:sym typeface="Arial Bold"/>
                </a:rPr>
                <a:t>Financial system institutional transformations in era of digital economics: EU experience for Ukraine</a:t>
              </a:r>
            </a:p>
          </p:txBody>
        </p:sp>
      </p:grpSp>
      <p:sp>
        <p:nvSpPr>
          <p:cNvPr id="19" name="TextBox 19"/>
          <p:cNvSpPr txBox="1"/>
          <p:nvPr/>
        </p:nvSpPr>
        <p:spPr>
          <a:xfrm>
            <a:off x="5536875" y="6610522"/>
            <a:ext cx="12323406" cy="3347720"/>
          </a:xfrm>
          <a:prstGeom prst="rect">
            <a:avLst/>
          </a:prstGeom>
        </p:spPr>
        <p:txBody>
          <a:bodyPr lIns="0" tIns="0" rIns="0" bIns="0" rtlCol="0" anchor="t">
            <a:spAutoFit/>
          </a:bodyPr>
          <a:lstStyle/>
          <a:p>
            <a:pPr algn="just">
              <a:lnSpc>
                <a:spcPts val="4480"/>
              </a:lnSpc>
            </a:pPr>
            <a:r>
              <a:rPr lang="en-US" sz="3200" spc="-51">
                <a:solidFill>
                  <a:srgbClr val="EBEFF2"/>
                </a:solidFill>
                <a:latin typeface="Open Sans"/>
                <a:ea typeface="Open Sans"/>
                <a:cs typeface="Open Sans"/>
                <a:sym typeface="Open Sans"/>
              </a:rPr>
              <a:t>The project is designed to spread the European experience of financial decentralization, financial security and digitalization of the financial sector and to develop of digital financial skills among students and business representatives in the context of digital transformation and adaptation to the modern needs of the European business environment.</a:t>
            </a:r>
          </a:p>
        </p:txBody>
      </p:sp>
      <p:sp>
        <p:nvSpPr>
          <p:cNvPr id="20" name="Freeform 20"/>
          <p:cNvSpPr/>
          <p:nvPr/>
        </p:nvSpPr>
        <p:spPr>
          <a:xfrm>
            <a:off x="4472219" y="4747176"/>
            <a:ext cx="3659043" cy="1506497"/>
          </a:xfrm>
          <a:custGeom>
            <a:avLst/>
            <a:gdLst/>
            <a:ahLst/>
            <a:cxnLst/>
            <a:rect l="l" t="t" r="r" b="b"/>
            <a:pathLst>
              <a:path w="3659043" h="1506497">
                <a:moveTo>
                  <a:pt x="0" y="0"/>
                </a:moveTo>
                <a:lnTo>
                  <a:pt x="3659043" y="0"/>
                </a:lnTo>
                <a:lnTo>
                  <a:pt x="3659043" y="1506497"/>
                </a:lnTo>
                <a:lnTo>
                  <a:pt x="0" y="1506497"/>
                </a:lnTo>
                <a:lnTo>
                  <a:pt x="0" y="0"/>
                </a:lnTo>
                <a:close/>
              </a:path>
            </a:pathLst>
          </a:custGeom>
          <a:blipFill>
            <a:blip r:embed="rId9"/>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rot="10054986">
            <a:off x="2233651" y="9148794"/>
            <a:ext cx="3800120" cy="3565203"/>
          </a:xfrm>
          <a:custGeom>
            <a:avLst/>
            <a:gdLst/>
            <a:ahLst/>
            <a:cxnLst/>
            <a:rect l="l" t="t" r="r" b="b"/>
            <a:pathLst>
              <a:path w="3800120" h="3565203">
                <a:moveTo>
                  <a:pt x="0" y="0"/>
                </a:moveTo>
                <a:lnTo>
                  <a:pt x="3800120" y="0"/>
                </a:lnTo>
                <a:lnTo>
                  <a:pt x="3800120" y="3565203"/>
                </a:lnTo>
                <a:lnTo>
                  <a:pt x="0" y="3565203"/>
                </a:lnTo>
                <a:lnTo>
                  <a:pt x="0" y="0"/>
                </a:lnTo>
                <a:close/>
              </a:path>
            </a:pathLst>
          </a:custGeom>
          <a:blipFill>
            <a:blip r:embed="rId2"/>
            <a:stretch>
              <a:fillRect b="-159"/>
            </a:stretch>
          </a:blipFill>
        </p:spPr>
      </p:sp>
      <p:sp>
        <p:nvSpPr>
          <p:cNvPr id="3" name="Freeform 3"/>
          <p:cNvSpPr/>
          <p:nvPr/>
        </p:nvSpPr>
        <p:spPr>
          <a:xfrm>
            <a:off x="-134419" y="-170034"/>
            <a:ext cx="4432202" cy="10574926"/>
          </a:xfrm>
          <a:custGeom>
            <a:avLst/>
            <a:gdLst/>
            <a:ahLst/>
            <a:cxnLst/>
            <a:rect l="l" t="t" r="r" b="b"/>
            <a:pathLst>
              <a:path w="4432202" h="10574926">
                <a:moveTo>
                  <a:pt x="0" y="0"/>
                </a:moveTo>
                <a:lnTo>
                  <a:pt x="4432202" y="0"/>
                </a:lnTo>
                <a:lnTo>
                  <a:pt x="4432202" y="10574926"/>
                </a:lnTo>
                <a:lnTo>
                  <a:pt x="0" y="105749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8443" y="8446027"/>
            <a:ext cx="1953357" cy="1512215"/>
          </a:xfrm>
          <a:custGeom>
            <a:avLst/>
            <a:gdLst/>
            <a:ahLst/>
            <a:cxnLst/>
            <a:rect l="l" t="t" r="r" b="b"/>
            <a:pathLst>
              <a:path w="1953357" h="1512215">
                <a:moveTo>
                  <a:pt x="0" y="0"/>
                </a:moveTo>
                <a:lnTo>
                  <a:pt x="1953357" y="0"/>
                </a:lnTo>
                <a:lnTo>
                  <a:pt x="1953357" y="1512215"/>
                </a:lnTo>
                <a:lnTo>
                  <a:pt x="0" y="1512215"/>
                </a:lnTo>
                <a:lnTo>
                  <a:pt x="0" y="0"/>
                </a:lnTo>
                <a:close/>
              </a:path>
            </a:pathLst>
          </a:custGeom>
          <a:blipFill>
            <a:blip r:embed="rId5"/>
            <a:stretch>
              <a:fillRect b="-118"/>
            </a:stretch>
          </a:blipFill>
        </p:spPr>
      </p:sp>
      <p:sp>
        <p:nvSpPr>
          <p:cNvPr id="5" name="Freeform 5"/>
          <p:cNvSpPr/>
          <p:nvPr/>
        </p:nvSpPr>
        <p:spPr>
          <a:xfrm>
            <a:off x="2375075" y="8446027"/>
            <a:ext cx="1660082" cy="1636979"/>
          </a:xfrm>
          <a:custGeom>
            <a:avLst/>
            <a:gdLst/>
            <a:ahLst/>
            <a:cxnLst/>
            <a:rect l="l" t="t" r="r" b="b"/>
            <a:pathLst>
              <a:path w="1660082" h="1636979">
                <a:moveTo>
                  <a:pt x="0" y="0"/>
                </a:moveTo>
                <a:lnTo>
                  <a:pt x="1660082" y="0"/>
                </a:lnTo>
                <a:lnTo>
                  <a:pt x="1660082" y="1636979"/>
                </a:lnTo>
                <a:lnTo>
                  <a:pt x="0" y="1636979"/>
                </a:lnTo>
                <a:lnTo>
                  <a:pt x="0" y="0"/>
                </a:lnTo>
                <a:close/>
              </a:path>
            </a:pathLst>
          </a:custGeom>
          <a:blipFill>
            <a:blip r:embed="rId6"/>
            <a:stretch>
              <a:fillRect r="-25"/>
            </a:stretch>
          </a:blipFill>
        </p:spPr>
      </p:sp>
      <p:grpSp>
        <p:nvGrpSpPr>
          <p:cNvPr id="6" name="Group 6"/>
          <p:cNvGrpSpPr/>
          <p:nvPr/>
        </p:nvGrpSpPr>
        <p:grpSpPr>
          <a:xfrm>
            <a:off x="128443" y="1712686"/>
            <a:ext cx="3906600" cy="1320600"/>
            <a:chOff x="0" y="0"/>
            <a:chExt cx="5208800" cy="1760800"/>
          </a:xfrm>
        </p:grpSpPr>
        <p:sp>
          <p:nvSpPr>
            <p:cNvPr id="7" name="Freeform 7"/>
            <p:cNvSpPr/>
            <p:nvPr/>
          </p:nvSpPr>
          <p:spPr>
            <a:xfrm>
              <a:off x="0" y="0"/>
              <a:ext cx="5208800" cy="1760800"/>
            </a:xfrm>
            <a:custGeom>
              <a:avLst/>
              <a:gdLst/>
              <a:ahLst/>
              <a:cxnLst/>
              <a:rect l="l" t="t" r="r" b="b"/>
              <a:pathLst>
                <a:path w="5208800" h="1760800">
                  <a:moveTo>
                    <a:pt x="0" y="0"/>
                  </a:moveTo>
                  <a:lnTo>
                    <a:pt x="5208800" y="0"/>
                  </a:lnTo>
                  <a:lnTo>
                    <a:pt x="5208800" y="1760800"/>
                  </a:lnTo>
                  <a:lnTo>
                    <a:pt x="0" y="1760800"/>
                  </a:lnTo>
                  <a:close/>
                </a:path>
              </a:pathLst>
            </a:custGeom>
            <a:solidFill>
              <a:srgbClr val="000000">
                <a:alpha val="0"/>
              </a:srgbClr>
            </a:solidFill>
          </p:spPr>
        </p:sp>
        <p:sp>
          <p:nvSpPr>
            <p:cNvPr id="8" name="TextBox 8"/>
            <p:cNvSpPr txBox="1"/>
            <p:nvPr/>
          </p:nvSpPr>
          <p:spPr>
            <a:xfrm>
              <a:off x="0" y="-171450"/>
              <a:ext cx="5208800" cy="1932250"/>
            </a:xfrm>
            <a:prstGeom prst="rect">
              <a:avLst/>
            </a:prstGeom>
          </p:spPr>
          <p:txBody>
            <a:bodyPr lIns="0" tIns="0" rIns="0" bIns="0" rtlCol="0" anchor="t"/>
            <a:lstStyle/>
            <a:p>
              <a:pPr algn="l">
                <a:lnSpc>
                  <a:spcPts val="5616"/>
                </a:lnSpc>
              </a:pPr>
              <a:r>
                <a:rPr lang="en-US" sz="3900" b="1">
                  <a:solidFill>
                    <a:srgbClr val="3E588C"/>
                  </a:solidFill>
                  <a:latin typeface="Arial Bold"/>
                  <a:ea typeface="Arial Bold"/>
                  <a:cs typeface="Arial Bold"/>
                  <a:sym typeface="Arial Bold"/>
                </a:rPr>
                <a:t>International Grant Projects</a:t>
              </a:r>
            </a:p>
          </p:txBody>
        </p:sp>
      </p:grpSp>
      <p:sp>
        <p:nvSpPr>
          <p:cNvPr id="9" name="Freeform 9"/>
          <p:cNvSpPr/>
          <p:nvPr/>
        </p:nvSpPr>
        <p:spPr>
          <a:xfrm>
            <a:off x="128325" y="4024412"/>
            <a:ext cx="3906714" cy="1548630"/>
          </a:xfrm>
          <a:custGeom>
            <a:avLst/>
            <a:gdLst/>
            <a:ahLst/>
            <a:cxnLst/>
            <a:rect l="l" t="t" r="r" b="b"/>
            <a:pathLst>
              <a:path w="3906714" h="1548630">
                <a:moveTo>
                  <a:pt x="0" y="0"/>
                </a:moveTo>
                <a:lnTo>
                  <a:pt x="3906714" y="0"/>
                </a:lnTo>
                <a:lnTo>
                  <a:pt x="3906714" y="1548629"/>
                </a:lnTo>
                <a:lnTo>
                  <a:pt x="0" y="1548629"/>
                </a:lnTo>
                <a:lnTo>
                  <a:pt x="0" y="0"/>
                </a:lnTo>
                <a:close/>
              </a:path>
            </a:pathLst>
          </a:custGeom>
          <a:blipFill>
            <a:blip r:embed="rId7"/>
            <a:stretch>
              <a:fillRect t="-15890"/>
            </a:stretch>
          </a:blipFill>
        </p:spPr>
      </p:sp>
      <p:sp>
        <p:nvSpPr>
          <p:cNvPr id="10" name="Freeform 10"/>
          <p:cNvSpPr/>
          <p:nvPr/>
        </p:nvSpPr>
        <p:spPr>
          <a:xfrm>
            <a:off x="4613992" y="572800"/>
            <a:ext cx="3517270" cy="1335257"/>
          </a:xfrm>
          <a:custGeom>
            <a:avLst/>
            <a:gdLst/>
            <a:ahLst/>
            <a:cxnLst/>
            <a:rect l="l" t="t" r="r" b="b"/>
            <a:pathLst>
              <a:path w="3517270" h="1335257">
                <a:moveTo>
                  <a:pt x="0" y="0"/>
                </a:moveTo>
                <a:lnTo>
                  <a:pt x="3517270" y="0"/>
                </a:lnTo>
                <a:lnTo>
                  <a:pt x="3517270" y="1335257"/>
                </a:lnTo>
                <a:lnTo>
                  <a:pt x="0" y="1335257"/>
                </a:lnTo>
                <a:lnTo>
                  <a:pt x="0" y="0"/>
                </a:lnTo>
                <a:close/>
              </a:path>
            </a:pathLst>
          </a:custGeom>
          <a:blipFill>
            <a:blip r:embed="rId8"/>
            <a:stretch>
              <a:fillRect l="-17075" t="-118301" r="-11775" b="-121111"/>
            </a:stretch>
          </a:blipFill>
        </p:spPr>
      </p:sp>
      <p:grpSp>
        <p:nvGrpSpPr>
          <p:cNvPr id="11" name="Group 11"/>
          <p:cNvGrpSpPr/>
          <p:nvPr/>
        </p:nvGrpSpPr>
        <p:grpSpPr>
          <a:xfrm>
            <a:off x="8131262" y="878509"/>
            <a:ext cx="9898056" cy="1275286"/>
            <a:chOff x="0" y="0"/>
            <a:chExt cx="13197408" cy="1700381"/>
          </a:xfrm>
        </p:grpSpPr>
        <p:sp>
          <p:nvSpPr>
            <p:cNvPr id="12" name="Freeform 12"/>
            <p:cNvSpPr/>
            <p:nvPr/>
          </p:nvSpPr>
          <p:spPr>
            <a:xfrm>
              <a:off x="0" y="0"/>
              <a:ext cx="13197408" cy="1700381"/>
            </a:xfrm>
            <a:custGeom>
              <a:avLst/>
              <a:gdLst/>
              <a:ahLst/>
              <a:cxnLst/>
              <a:rect l="l" t="t" r="r" b="b"/>
              <a:pathLst>
                <a:path w="13197408" h="1700381">
                  <a:moveTo>
                    <a:pt x="0" y="0"/>
                  </a:moveTo>
                  <a:lnTo>
                    <a:pt x="13197408" y="0"/>
                  </a:lnTo>
                  <a:lnTo>
                    <a:pt x="13197408" y="1700381"/>
                  </a:lnTo>
                  <a:lnTo>
                    <a:pt x="0" y="1700381"/>
                  </a:lnTo>
                  <a:close/>
                </a:path>
              </a:pathLst>
            </a:custGeom>
            <a:solidFill>
              <a:srgbClr val="000000">
                <a:alpha val="0"/>
              </a:srgbClr>
            </a:solidFill>
          </p:spPr>
        </p:sp>
        <p:sp>
          <p:nvSpPr>
            <p:cNvPr id="13" name="TextBox 13"/>
            <p:cNvSpPr txBox="1"/>
            <p:nvPr/>
          </p:nvSpPr>
          <p:spPr>
            <a:xfrm>
              <a:off x="0" y="-76200"/>
              <a:ext cx="13197408" cy="1776581"/>
            </a:xfrm>
            <a:prstGeom prst="rect">
              <a:avLst/>
            </a:prstGeom>
          </p:spPr>
          <p:txBody>
            <a:bodyPr lIns="0" tIns="0" rIns="0" bIns="0" rtlCol="0" anchor="t"/>
            <a:lstStyle/>
            <a:p>
              <a:pPr algn="ctr">
                <a:lnSpc>
                  <a:spcPts val="4560"/>
                </a:lnSpc>
              </a:pPr>
              <a:r>
                <a:rPr lang="en-US" sz="3800" b="1">
                  <a:solidFill>
                    <a:srgbClr val="EBEFF2"/>
                  </a:solidFill>
                  <a:latin typeface="Arial Bold"/>
                  <a:ea typeface="Arial Bold"/>
                  <a:cs typeface="Arial Bold"/>
                  <a:sym typeface="Arial Bold"/>
                </a:rPr>
                <a:t>Digital trade transformation: EU experience for Ukraine</a:t>
              </a:r>
            </a:p>
          </p:txBody>
        </p:sp>
      </p:grpSp>
      <p:sp>
        <p:nvSpPr>
          <p:cNvPr id="14" name="TextBox 14"/>
          <p:cNvSpPr txBox="1"/>
          <p:nvPr/>
        </p:nvSpPr>
        <p:spPr>
          <a:xfrm>
            <a:off x="5416134" y="2815304"/>
            <a:ext cx="12323406" cy="3909695"/>
          </a:xfrm>
          <a:prstGeom prst="rect">
            <a:avLst/>
          </a:prstGeom>
        </p:spPr>
        <p:txBody>
          <a:bodyPr lIns="0" tIns="0" rIns="0" bIns="0" rtlCol="0" anchor="t">
            <a:spAutoFit/>
          </a:bodyPr>
          <a:lstStyle/>
          <a:p>
            <a:pPr algn="just">
              <a:lnSpc>
                <a:spcPts val="4480"/>
              </a:lnSpc>
            </a:pPr>
            <a:r>
              <a:rPr lang="en-US" sz="3200" spc="-134">
                <a:solidFill>
                  <a:srgbClr val="EBEFF2"/>
                </a:solidFill>
                <a:latin typeface="Open Sans"/>
                <a:ea typeface="Open Sans"/>
                <a:cs typeface="Open Sans"/>
                <a:sym typeface="Open Sans"/>
              </a:rPr>
              <a:t>The project is an interdisciplinary module, which will allow the new generation of students and all stakeholders to expand their practical knowledge about digital transformations in economy in various spheres of society in order to adapt management companies to the modern needs of the European business environment and for sustainable development of integration between the European Union and Ukraine.</a:t>
            </a:r>
          </a:p>
        </p:txBody>
      </p:sp>
      <p:sp>
        <p:nvSpPr>
          <p:cNvPr id="15" name="Freeform 15"/>
          <p:cNvSpPr/>
          <p:nvPr/>
        </p:nvSpPr>
        <p:spPr>
          <a:xfrm rot="-3163466">
            <a:off x="16569554" y="8350952"/>
            <a:ext cx="3800119" cy="3565203"/>
          </a:xfrm>
          <a:custGeom>
            <a:avLst/>
            <a:gdLst/>
            <a:ahLst/>
            <a:cxnLst/>
            <a:rect l="l" t="t" r="r" b="b"/>
            <a:pathLst>
              <a:path w="3800119" h="3565203">
                <a:moveTo>
                  <a:pt x="0" y="0"/>
                </a:moveTo>
                <a:lnTo>
                  <a:pt x="3800119" y="0"/>
                </a:lnTo>
                <a:lnTo>
                  <a:pt x="3800119" y="3565203"/>
                </a:lnTo>
                <a:lnTo>
                  <a:pt x="0" y="3565203"/>
                </a:lnTo>
                <a:lnTo>
                  <a:pt x="0" y="0"/>
                </a:lnTo>
                <a:close/>
              </a:path>
            </a:pathLst>
          </a:custGeom>
          <a:blipFill>
            <a:blip r:embed="rId2"/>
            <a:stretch>
              <a:fillRect b="-159"/>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rot="10054986">
            <a:off x="2713932" y="9025038"/>
            <a:ext cx="3800120" cy="3565203"/>
          </a:xfrm>
          <a:custGeom>
            <a:avLst/>
            <a:gdLst/>
            <a:ahLst/>
            <a:cxnLst/>
            <a:rect l="l" t="t" r="r" b="b"/>
            <a:pathLst>
              <a:path w="3800120" h="3565203">
                <a:moveTo>
                  <a:pt x="0" y="0"/>
                </a:moveTo>
                <a:lnTo>
                  <a:pt x="3800120" y="0"/>
                </a:lnTo>
                <a:lnTo>
                  <a:pt x="3800120" y="3565203"/>
                </a:lnTo>
                <a:lnTo>
                  <a:pt x="0" y="3565203"/>
                </a:lnTo>
                <a:lnTo>
                  <a:pt x="0" y="0"/>
                </a:lnTo>
                <a:close/>
              </a:path>
            </a:pathLst>
          </a:custGeom>
          <a:blipFill>
            <a:blip r:embed="rId2"/>
            <a:stretch>
              <a:fillRect b="-159"/>
            </a:stretch>
          </a:blipFill>
        </p:spPr>
      </p:sp>
      <p:sp>
        <p:nvSpPr>
          <p:cNvPr id="3" name="Freeform 3"/>
          <p:cNvSpPr/>
          <p:nvPr/>
        </p:nvSpPr>
        <p:spPr>
          <a:xfrm>
            <a:off x="-134419" y="-170034"/>
            <a:ext cx="4432202" cy="10574926"/>
          </a:xfrm>
          <a:custGeom>
            <a:avLst/>
            <a:gdLst/>
            <a:ahLst/>
            <a:cxnLst/>
            <a:rect l="l" t="t" r="r" b="b"/>
            <a:pathLst>
              <a:path w="4432202" h="10574926">
                <a:moveTo>
                  <a:pt x="0" y="0"/>
                </a:moveTo>
                <a:lnTo>
                  <a:pt x="4432202" y="0"/>
                </a:lnTo>
                <a:lnTo>
                  <a:pt x="4432202" y="10574926"/>
                </a:lnTo>
                <a:lnTo>
                  <a:pt x="0" y="105749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8443" y="8446027"/>
            <a:ext cx="1953357" cy="1512215"/>
          </a:xfrm>
          <a:custGeom>
            <a:avLst/>
            <a:gdLst/>
            <a:ahLst/>
            <a:cxnLst/>
            <a:rect l="l" t="t" r="r" b="b"/>
            <a:pathLst>
              <a:path w="1953357" h="1512215">
                <a:moveTo>
                  <a:pt x="0" y="0"/>
                </a:moveTo>
                <a:lnTo>
                  <a:pt x="1953357" y="0"/>
                </a:lnTo>
                <a:lnTo>
                  <a:pt x="1953357" y="1512215"/>
                </a:lnTo>
                <a:lnTo>
                  <a:pt x="0" y="1512215"/>
                </a:lnTo>
                <a:lnTo>
                  <a:pt x="0" y="0"/>
                </a:lnTo>
                <a:close/>
              </a:path>
            </a:pathLst>
          </a:custGeom>
          <a:blipFill>
            <a:blip r:embed="rId5"/>
            <a:stretch>
              <a:fillRect b="-118"/>
            </a:stretch>
          </a:blipFill>
        </p:spPr>
      </p:sp>
      <p:sp>
        <p:nvSpPr>
          <p:cNvPr id="5" name="Freeform 5"/>
          <p:cNvSpPr/>
          <p:nvPr/>
        </p:nvSpPr>
        <p:spPr>
          <a:xfrm>
            <a:off x="2375075" y="8446027"/>
            <a:ext cx="1660082" cy="1636979"/>
          </a:xfrm>
          <a:custGeom>
            <a:avLst/>
            <a:gdLst/>
            <a:ahLst/>
            <a:cxnLst/>
            <a:rect l="l" t="t" r="r" b="b"/>
            <a:pathLst>
              <a:path w="1660082" h="1636979">
                <a:moveTo>
                  <a:pt x="0" y="0"/>
                </a:moveTo>
                <a:lnTo>
                  <a:pt x="1660082" y="0"/>
                </a:lnTo>
                <a:lnTo>
                  <a:pt x="1660082" y="1636979"/>
                </a:lnTo>
                <a:lnTo>
                  <a:pt x="0" y="1636979"/>
                </a:lnTo>
                <a:lnTo>
                  <a:pt x="0" y="0"/>
                </a:lnTo>
                <a:close/>
              </a:path>
            </a:pathLst>
          </a:custGeom>
          <a:blipFill>
            <a:blip r:embed="rId6"/>
            <a:stretch>
              <a:fillRect r="-25"/>
            </a:stretch>
          </a:blipFill>
        </p:spPr>
      </p:sp>
      <p:sp>
        <p:nvSpPr>
          <p:cNvPr id="6" name="Freeform 6"/>
          <p:cNvSpPr/>
          <p:nvPr/>
        </p:nvSpPr>
        <p:spPr>
          <a:xfrm rot="-3163466">
            <a:off x="16569554" y="8350952"/>
            <a:ext cx="3800119" cy="3565203"/>
          </a:xfrm>
          <a:custGeom>
            <a:avLst/>
            <a:gdLst/>
            <a:ahLst/>
            <a:cxnLst/>
            <a:rect l="l" t="t" r="r" b="b"/>
            <a:pathLst>
              <a:path w="3800119" h="3565203">
                <a:moveTo>
                  <a:pt x="0" y="0"/>
                </a:moveTo>
                <a:lnTo>
                  <a:pt x="3800119" y="0"/>
                </a:lnTo>
                <a:lnTo>
                  <a:pt x="3800119" y="3565203"/>
                </a:lnTo>
                <a:lnTo>
                  <a:pt x="0" y="3565203"/>
                </a:lnTo>
                <a:lnTo>
                  <a:pt x="0" y="0"/>
                </a:lnTo>
                <a:close/>
              </a:path>
            </a:pathLst>
          </a:custGeom>
          <a:blipFill>
            <a:blip r:embed="rId2"/>
            <a:stretch>
              <a:fillRect b="-159"/>
            </a:stretch>
          </a:blipFill>
        </p:spPr>
      </p:sp>
      <p:grpSp>
        <p:nvGrpSpPr>
          <p:cNvPr id="7" name="Group 7"/>
          <p:cNvGrpSpPr/>
          <p:nvPr/>
        </p:nvGrpSpPr>
        <p:grpSpPr>
          <a:xfrm>
            <a:off x="8454548" y="1346563"/>
            <a:ext cx="9536400" cy="1354500"/>
            <a:chOff x="0" y="0"/>
            <a:chExt cx="12715200" cy="1806000"/>
          </a:xfrm>
        </p:grpSpPr>
        <p:sp>
          <p:nvSpPr>
            <p:cNvPr id="8" name="Freeform 8"/>
            <p:cNvSpPr/>
            <p:nvPr/>
          </p:nvSpPr>
          <p:spPr>
            <a:xfrm>
              <a:off x="0" y="0"/>
              <a:ext cx="12715200" cy="1806000"/>
            </a:xfrm>
            <a:custGeom>
              <a:avLst/>
              <a:gdLst/>
              <a:ahLst/>
              <a:cxnLst/>
              <a:rect l="l" t="t" r="r" b="b"/>
              <a:pathLst>
                <a:path w="12715200" h="1806000">
                  <a:moveTo>
                    <a:pt x="0" y="0"/>
                  </a:moveTo>
                  <a:lnTo>
                    <a:pt x="12715200" y="0"/>
                  </a:lnTo>
                  <a:lnTo>
                    <a:pt x="12715200" y="1806000"/>
                  </a:lnTo>
                  <a:lnTo>
                    <a:pt x="0" y="1806000"/>
                  </a:lnTo>
                  <a:close/>
                </a:path>
              </a:pathLst>
            </a:custGeom>
            <a:solidFill>
              <a:srgbClr val="000000">
                <a:alpha val="0"/>
              </a:srgbClr>
            </a:solidFill>
          </p:spPr>
        </p:sp>
        <p:sp>
          <p:nvSpPr>
            <p:cNvPr id="9" name="TextBox 9"/>
            <p:cNvSpPr txBox="1"/>
            <p:nvPr/>
          </p:nvSpPr>
          <p:spPr>
            <a:xfrm>
              <a:off x="0" y="-76200"/>
              <a:ext cx="12715200" cy="1882200"/>
            </a:xfrm>
            <a:prstGeom prst="rect">
              <a:avLst/>
            </a:prstGeom>
          </p:spPr>
          <p:txBody>
            <a:bodyPr lIns="0" tIns="0" rIns="0" bIns="0" rtlCol="0" anchor="t"/>
            <a:lstStyle/>
            <a:p>
              <a:pPr algn="l">
                <a:lnSpc>
                  <a:spcPts val="4560"/>
                </a:lnSpc>
              </a:pPr>
              <a:r>
                <a:rPr lang="en-US" sz="3800" b="1">
                  <a:solidFill>
                    <a:srgbClr val="EBEFF2"/>
                  </a:solidFill>
                  <a:latin typeface="Arial Bold"/>
                  <a:ea typeface="Arial Bold"/>
                  <a:cs typeface="Arial Bold"/>
                  <a:sym typeface="Arial Bold"/>
                </a:rPr>
                <a:t>Intercultural Leadership in the Digital Era</a:t>
              </a:r>
            </a:p>
          </p:txBody>
        </p:sp>
      </p:grpSp>
      <p:sp>
        <p:nvSpPr>
          <p:cNvPr id="10" name="TextBox 10"/>
          <p:cNvSpPr txBox="1"/>
          <p:nvPr/>
        </p:nvSpPr>
        <p:spPr>
          <a:xfrm>
            <a:off x="5633467" y="2643913"/>
            <a:ext cx="12323406" cy="3909695"/>
          </a:xfrm>
          <a:prstGeom prst="rect">
            <a:avLst/>
          </a:prstGeom>
        </p:spPr>
        <p:txBody>
          <a:bodyPr lIns="0" tIns="0" rIns="0" bIns="0" rtlCol="0" anchor="t">
            <a:spAutoFit/>
          </a:bodyPr>
          <a:lstStyle/>
          <a:p>
            <a:pPr algn="just">
              <a:lnSpc>
                <a:spcPts val="4480"/>
              </a:lnSpc>
            </a:pPr>
            <a:r>
              <a:rPr lang="en-US" sz="3200" spc="-134">
                <a:solidFill>
                  <a:srgbClr val="EBEFF2"/>
                </a:solidFill>
                <a:latin typeface="Open Sans"/>
                <a:ea typeface="Open Sans"/>
                <a:cs typeface="Open Sans"/>
                <a:sym typeface="Open Sans"/>
              </a:rPr>
              <a:t>The project is an interdisciplinary module, which will allow the new generation of students and all stakeholders to expand their practical knowledge about digital transformations in economy in various spheres of society in order to adapt management companies to the modern needs of the European business environment and for sustainable development of integration between the European Union and Ukraine.</a:t>
            </a:r>
          </a:p>
        </p:txBody>
      </p:sp>
      <p:grpSp>
        <p:nvGrpSpPr>
          <p:cNvPr id="11" name="Group 11"/>
          <p:cNvGrpSpPr/>
          <p:nvPr/>
        </p:nvGrpSpPr>
        <p:grpSpPr>
          <a:xfrm>
            <a:off x="4613992" y="521798"/>
            <a:ext cx="3259531" cy="1190888"/>
            <a:chOff x="0" y="0"/>
            <a:chExt cx="926349" cy="338447"/>
          </a:xfrm>
        </p:grpSpPr>
        <p:sp>
          <p:nvSpPr>
            <p:cNvPr id="12" name="Freeform 12"/>
            <p:cNvSpPr/>
            <p:nvPr/>
          </p:nvSpPr>
          <p:spPr>
            <a:xfrm>
              <a:off x="0" y="0"/>
              <a:ext cx="926349" cy="338447"/>
            </a:xfrm>
            <a:custGeom>
              <a:avLst/>
              <a:gdLst/>
              <a:ahLst/>
              <a:cxnLst/>
              <a:rect l="l" t="t" r="r" b="b"/>
              <a:pathLst>
                <a:path w="926349" h="338447">
                  <a:moveTo>
                    <a:pt x="0" y="0"/>
                  </a:moveTo>
                  <a:lnTo>
                    <a:pt x="926349" y="0"/>
                  </a:lnTo>
                  <a:lnTo>
                    <a:pt x="926349" y="338447"/>
                  </a:lnTo>
                  <a:lnTo>
                    <a:pt x="0" y="338447"/>
                  </a:lnTo>
                  <a:close/>
                </a:path>
              </a:pathLst>
            </a:custGeom>
            <a:solidFill>
              <a:srgbClr val="FAFEFF"/>
            </a:solidFill>
          </p:spPr>
        </p:sp>
        <p:sp>
          <p:nvSpPr>
            <p:cNvPr id="13" name="TextBox 13"/>
            <p:cNvSpPr txBox="1"/>
            <p:nvPr/>
          </p:nvSpPr>
          <p:spPr>
            <a:xfrm>
              <a:off x="0" y="-142875"/>
              <a:ext cx="926349" cy="481322"/>
            </a:xfrm>
            <a:prstGeom prst="rect">
              <a:avLst/>
            </a:prstGeom>
          </p:spPr>
          <p:txBody>
            <a:bodyPr lIns="50800" tIns="50800" rIns="50800" bIns="50800" rtlCol="0" anchor="ctr"/>
            <a:lstStyle/>
            <a:p>
              <a:pPr algn="ctr">
                <a:lnSpc>
                  <a:spcPts val="7874"/>
                </a:lnSpc>
              </a:pPr>
              <a:r>
                <a:rPr lang="en-US" sz="5249" spc="52">
                  <a:solidFill>
                    <a:srgbClr val="030742"/>
                  </a:solidFill>
                  <a:latin typeface="Peace Sans"/>
                  <a:ea typeface="Peace Sans"/>
                  <a:cs typeface="Peace Sans"/>
                  <a:sym typeface="Peace Sans"/>
                </a:rPr>
                <a:t>CLIDE</a:t>
              </a:r>
            </a:p>
          </p:txBody>
        </p:sp>
      </p:grpSp>
      <p:grpSp>
        <p:nvGrpSpPr>
          <p:cNvPr id="14" name="Group 14"/>
          <p:cNvGrpSpPr/>
          <p:nvPr/>
        </p:nvGrpSpPr>
        <p:grpSpPr>
          <a:xfrm>
            <a:off x="290375" y="2701063"/>
            <a:ext cx="4169401" cy="1323594"/>
            <a:chOff x="0" y="0"/>
            <a:chExt cx="5559201" cy="1764792"/>
          </a:xfrm>
        </p:grpSpPr>
        <p:sp>
          <p:nvSpPr>
            <p:cNvPr id="15" name="Freeform 15"/>
            <p:cNvSpPr/>
            <p:nvPr/>
          </p:nvSpPr>
          <p:spPr>
            <a:xfrm>
              <a:off x="0" y="0"/>
              <a:ext cx="5559201" cy="1764792"/>
            </a:xfrm>
            <a:custGeom>
              <a:avLst/>
              <a:gdLst/>
              <a:ahLst/>
              <a:cxnLst/>
              <a:rect l="l" t="t" r="r" b="b"/>
              <a:pathLst>
                <a:path w="5559201" h="1764792">
                  <a:moveTo>
                    <a:pt x="0" y="0"/>
                  </a:moveTo>
                  <a:lnTo>
                    <a:pt x="5559201" y="0"/>
                  </a:lnTo>
                  <a:lnTo>
                    <a:pt x="5559201" y="1764792"/>
                  </a:lnTo>
                  <a:lnTo>
                    <a:pt x="0" y="1764792"/>
                  </a:lnTo>
                  <a:close/>
                </a:path>
              </a:pathLst>
            </a:custGeom>
            <a:solidFill>
              <a:srgbClr val="000000">
                <a:alpha val="0"/>
              </a:srgbClr>
            </a:solidFill>
          </p:spPr>
        </p:sp>
        <p:sp>
          <p:nvSpPr>
            <p:cNvPr id="16" name="TextBox 16"/>
            <p:cNvSpPr txBox="1"/>
            <p:nvPr/>
          </p:nvSpPr>
          <p:spPr>
            <a:xfrm>
              <a:off x="0" y="-152400"/>
              <a:ext cx="5559201" cy="1917192"/>
            </a:xfrm>
            <a:prstGeom prst="rect">
              <a:avLst/>
            </a:prstGeom>
          </p:spPr>
          <p:txBody>
            <a:bodyPr lIns="0" tIns="0" rIns="0" bIns="0" rtlCol="0" anchor="t"/>
            <a:lstStyle/>
            <a:p>
              <a:pPr algn="l">
                <a:lnSpc>
                  <a:spcPts val="5184"/>
                </a:lnSpc>
              </a:pPr>
              <a:r>
                <a:rPr lang="en-US" sz="3600" b="1">
                  <a:solidFill>
                    <a:srgbClr val="3E588C"/>
                  </a:solidFill>
                  <a:latin typeface="Arial Bold"/>
                  <a:ea typeface="Arial Bold"/>
                  <a:cs typeface="Arial Bold"/>
                  <a:sym typeface="Arial Bold"/>
                </a:rPr>
                <a:t>Erasmus Mundus Desigh Measures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grpSp>
        <p:nvGrpSpPr>
          <p:cNvPr id="2" name="Group 2"/>
          <p:cNvGrpSpPr/>
          <p:nvPr/>
        </p:nvGrpSpPr>
        <p:grpSpPr>
          <a:xfrm>
            <a:off x="-697710" y="468656"/>
            <a:ext cx="12721788" cy="1997661"/>
            <a:chOff x="0" y="0"/>
            <a:chExt cx="16962383" cy="2663547"/>
          </a:xfrm>
        </p:grpSpPr>
        <p:grpSp>
          <p:nvGrpSpPr>
            <p:cNvPr id="3" name="Group 3"/>
            <p:cNvGrpSpPr/>
            <p:nvPr/>
          </p:nvGrpSpPr>
          <p:grpSpPr>
            <a:xfrm>
              <a:off x="0" y="0"/>
              <a:ext cx="16962383" cy="2663547"/>
              <a:chOff x="0" y="0"/>
              <a:chExt cx="46053855" cy="7231686"/>
            </a:xfrm>
          </p:grpSpPr>
          <p:sp>
            <p:nvSpPr>
              <p:cNvPr id="4" name="Freeform 4"/>
              <p:cNvSpPr/>
              <p:nvPr/>
            </p:nvSpPr>
            <p:spPr>
              <a:xfrm>
                <a:off x="72390" y="72390"/>
                <a:ext cx="45909076" cy="7086906"/>
              </a:xfrm>
              <a:custGeom>
                <a:avLst/>
                <a:gdLst/>
                <a:ahLst/>
                <a:cxnLst/>
                <a:rect l="l" t="t" r="r" b="b"/>
                <a:pathLst>
                  <a:path w="45909076" h="7086906">
                    <a:moveTo>
                      <a:pt x="0" y="0"/>
                    </a:moveTo>
                    <a:lnTo>
                      <a:pt x="45909076" y="0"/>
                    </a:lnTo>
                    <a:lnTo>
                      <a:pt x="45909076" y="7086906"/>
                    </a:lnTo>
                    <a:lnTo>
                      <a:pt x="0" y="7086906"/>
                    </a:lnTo>
                    <a:lnTo>
                      <a:pt x="0" y="0"/>
                    </a:lnTo>
                    <a:close/>
                  </a:path>
                </a:pathLst>
              </a:custGeom>
              <a:solidFill>
                <a:srgbClr val="EBEFF2"/>
              </a:solidFill>
            </p:spPr>
          </p:sp>
          <p:sp>
            <p:nvSpPr>
              <p:cNvPr id="5" name="Freeform 5"/>
              <p:cNvSpPr/>
              <p:nvPr/>
            </p:nvSpPr>
            <p:spPr>
              <a:xfrm>
                <a:off x="0" y="0"/>
                <a:ext cx="46053856" cy="7231686"/>
              </a:xfrm>
              <a:custGeom>
                <a:avLst/>
                <a:gdLst/>
                <a:ahLst/>
                <a:cxnLst/>
                <a:rect l="l" t="t" r="r" b="b"/>
                <a:pathLst>
                  <a:path w="46053856" h="7231686">
                    <a:moveTo>
                      <a:pt x="45909074" y="7086906"/>
                    </a:moveTo>
                    <a:lnTo>
                      <a:pt x="46053856" y="7086906"/>
                    </a:lnTo>
                    <a:lnTo>
                      <a:pt x="46053856" y="7231686"/>
                    </a:lnTo>
                    <a:lnTo>
                      <a:pt x="45909074" y="7231686"/>
                    </a:lnTo>
                    <a:lnTo>
                      <a:pt x="45909074" y="7086906"/>
                    </a:lnTo>
                    <a:close/>
                    <a:moveTo>
                      <a:pt x="0" y="144780"/>
                    </a:moveTo>
                    <a:lnTo>
                      <a:pt x="144780" y="144780"/>
                    </a:lnTo>
                    <a:lnTo>
                      <a:pt x="144780" y="7086906"/>
                    </a:lnTo>
                    <a:lnTo>
                      <a:pt x="0" y="7086906"/>
                    </a:lnTo>
                    <a:lnTo>
                      <a:pt x="0" y="144780"/>
                    </a:lnTo>
                    <a:close/>
                    <a:moveTo>
                      <a:pt x="0" y="7086906"/>
                    </a:moveTo>
                    <a:lnTo>
                      <a:pt x="144780" y="7086906"/>
                    </a:lnTo>
                    <a:lnTo>
                      <a:pt x="144780" y="7231686"/>
                    </a:lnTo>
                    <a:lnTo>
                      <a:pt x="0" y="7231686"/>
                    </a:lnTo>
                    <a:lnTo>
                      <a:pt x="0" y="7086906"/>
                    </a:lnTo>
                    <a:close/>
                    <a:moveTo>
                      <a:pt x="45909074" y="144780"/>
                    </a:moveTo>
                    <a:lnTo>
                      <a:pt x="46053856" y="144780"/>
                    </a:lnTo>
                    <a:lnTo>
                      <a:pt x="46053856" y="7086906"/>
                    </a:lnTo>
                    <a:lnTo>
                      <a:pt x="45909074" y="7086906"/>
                    </a:lnTo>
                    <a:lnTo>
                      <a:pt x="45909074" y="144780"/>
                    </a:lnTo>
                    <a:close/>
                    <a:moveTo>
                      <a:pt x="144780" y="7086906"/>
                    </a:moveTo>
                    <a:lnTo>
                      <a:pt x="45909074" y="7086906"/>
                    </a:lnTo>
                    <a:lnTo>
                      <a:pt x="45909074" y="7231686"/>
                    </a:lnTo>
                    <a:lnTo>
                      <a:pt x="144780" y="7231686"/>
                    </a:lnTo>
                    <a:lnTo>
                      <a:pt x="144780" y="7086906"/>
                    </a:lnTo>
                    <a:close/>
                    <a:moveTo>
                      <a:pt x="45909074" y="0"/>
                    </a:moveTo>
                    <a:lnTo>
                      <a:pt x="46053856" y="0"/>
                    </a:lnTo>
                    <a:lnTo>
                      <a:pt x="46053856" y="144780"/>
                    </a:lnTo>
                    <a:lnTo>
                      <a:pt x="45909074" y="144780"/>
                    </a:lnTo>
                    <a:lnTo>
                      <a:pt x="45909074" y="0"/>
                    </a:lnTo>
                    <a:close/>
                    <a:moveTo>
                      <a:pt x="0" y="0"/>
                    </a:moveTo>
                    <a:lnTo>
                      <a:pt x="144780" y="0"/>
                    </a:lnTo>
                    <a:lnTo>
                      <a:pt x="144780" y="144780"/>
                    </a:lnTo>
                    <a:lnTo>
                      <a:pt x="0" y="144780"/>
                    </a:lnTo>
                    <a:lnTo>
                      <a:pt x="0" y="0"/>
                    </a:lnTo>
                    <a:close/>
                    <a:moveTo>
                      <a:pt x="144780" y="0"/>
                    </a:moveTo>
                    <a:lnTo>
                      <a:pt x="45909074" y="0"/>
                    </a:lnTo>
                    <a:lnTo>
                      <a:pt x="45909074" y="144780"/>
                    </a:lnTo>
                    <a:lnTo>
                      <a:pt x="144780" y="144780"/>
                    </a:lnTo>
                    <a:lnTo>
                      <a:pt x="144780" y="0"/>
                    </a:lnTo>
                    <a:close/>
                  </a:path>
                </a:pathLst>
              </a:custGeom>
              <a:solidFill>
                <a:srgbClr val="2E414D"/>
              </a:solidFill>
            </p:spPr>
          </p:sp>
        </p:grpSp>
        <p:sp>
          <p:nvSpPr>
            <p:cNvPr id="6" name="TextBox 6"/>
            <p:cNvSpPr txBox="1"/>
            <p:nvPr/>
          </p:nvSpPr>
          <p:spPr>
            <a:xfrm>
              <a:off x="2215203" y="397793"/>
              <a:ext cx="13942110" cy="1578940"/>
            </a:xfrm>
            <a:prstGeom prst="rect">
              <a:avLst/>
            </a:prstGeom>
          </p:spPr>
          <p:txBody>
            <a:bodyPr lIns="0" tIns="0" rIns="0" bIns="0" rtlCol="0" anchor="t">
              <a:spAutoFit/>
            </a:bodyPr>
            <a:lstStyle/>
            <a:p>
              <a:pPr algn="l">
                <a:lnSpc>
                  <a:spcPts val="7709"/>
                </a:lnSpc>
              </a:pPr>
              <a:r>
                <a:rPr lang="en-US" sz="6945" spc="152">
                  <a:solidFill>
                    <a:srgbClr val="3E588C"/>
                  </a:solidFill>
                  <a:latin typeface="Evolventa"/>
                  <a:ea typeface="Evolventa"/>
                  <a:cs typeface="Evolventa"/>
                  <a:sym typeface="Evolventa"/>
                </a:rPr>
                <a:t>UNIVERSITY TODAY</a:t>
              </a:r>
            </a:p>
          </p:txBody>
        </p:sp>
      </p:grpSp>
      <p:sp>
        <p:nvSpPr>
          <p:cNvPr id="7" name="Freeform 7"/>
          <p:cNvSpPr/>
          <p:nvPr/>
        </p:nvSpPr>
        <p:spPr>
          <a:xfrm rot="-5400000">
            <a:off x="14690958" y="-1940915"/>
            <a:ext cx="5136684" cy="4819144"/>
          </a:xfrm>
          <a:custGeom>
            <a:avLst/>
            <a:gdLst/>
            <a:ahLst/>
            <a:cxnLst/>
            <a:rect l="l" t="t" r="r" b="b"/>
            <a:pathLst>
              <a:path w="5136684" h="4819144">
                <a:moveTo>
                  <a:pt x="0" y="0"/>
                </a:moveTo>
                <a:lnTo>
                  <a:pt x="5136684" y="0"/>
                </a:lnTo>
                <a:lnTo>
                  <a:pt x="5136684" y="4819143"/>
                </a:lnTo>
                <a:lnTo>
                  <a:pt x="0" y="48191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8780849" y="3450158"/>
            <a:ext cx="9312107" cy="3411190"/>
          </a:xfrm>
          <a:prstGeom prst="rect">
            <a:avLst/>
          </a:prstGeom>
        </p:spPr>
        <p:txBody>
          <a:bodyPr lIns="0" tIns="0" rIns="0" bIns="0" rtlCol="0" anchor="t">
            <a:spAutoFit/>
          </a:bodyPr>
          <a:lstStyle/>
          <a:p>
            <a:pPr marL="690884" lvl="1" indent="-345442" algn="l">
              <a:lnSpc>
                <a:spcPts val="3840"/>
              </a:lnSpc>
              <a:buFont typeface="Arial"/>
              <a:buChar char="•"/>
            </a:pPr>
            <a:r>
              <a:rPr lang="en-US" sz="3200" b="1" spc="320" dirty="0">
                <a:solidFill>
                  <a:srgbClr val="EBEFF2"/>
                </a:solidFill>
                <a:latin typeface="Evolventa Bold"/>
                <a:ea typeface="Evolventa Bold"/>
                <a:cs typeface="Evolventa Bold"/>
                <a:sym typeface="Evolventa Bold"/>
              </a:rPr>
              <a:t>5  EDUCATIONAL BUILDINGS</a:t>
            </a:r>
          </a:p>
          <a:p>
            <a:pPr algn="l">
              <a:lnSpc>
                <a:spcPts val="3840"/>
              </a:lnSpc>
            </a:pPr>
            <a:endParaRPr lang="en-US" sz="3200" b="1" spc="320" dirty="0">
              <a:solidFill>
                <a:srgbClr val="EBEFF2"/>
              </a:solidFill>
              <a:latin typeface="Evolventa Bold"/>
              <a:ea typeface="Evolventa Bold"/>
              <a:cs typeface="Evolventa Bold"/>
              <a:sym typeface="Evolventa Bold"/>
            </a:endParaRPr>
          </a:p>
          <a:p>
            <a:pPr marL="690884" lvl="1" indent="-345442" algn="l">
              <a:lnSpc>
                <a:spcPts val="3840"/>
              </a:lnSpc>
              <a:buFont typeface="Arial"/>
              <a:buChar char="•"/>
            </a:pPr>
            <a:r>
              <a:rPr lang="en-US" sz="3200" b="1" spc="320" dirty="0">
                <a:solidFill>
                  <a:srgbClr val="EBEFF2"/>
                </a:solidFill>
                <a:latin typeface="Evolventa Bold"/>
                <a:ea typeface="Evolventa Bold"/>
                <a:cs typeface="Evolventa Bold"/>
                <a:sym typeface="Evolventa Bold"/>
              </a:rPr>
              <a:t>1  FITNESS AND HEALTH CENTER</a:t>
            </a:r>
          </a:p>
          <a:p>
            <a:pPr algn="l">
              <a:lnSpc>
                <a:spcPts val="3840"/>
              </a:lnSpc>
            </a:pPr>
            <a:endParaRPr lang="en-US" sz="3200" b="1" spc="320" dirty="0">
              <a:solidFill>
                <a:srgbClr val="EBEFF2"/>
              </a:solidFill>
              <a:latin typeface="Evolventa Bold"/>
              <a:ea typeface="Evolventa Bold"/>
              <a:cs typeface="Evolventa Bold"/>
              <a:sym typeface="Evolventa Bold"/>
            </a:endParaRPr>
          </a:p>
          <a:p>
            <a:pPr marL="690884" lvl="1" indent="-345442" algn="l">
              <a:lnSpc>
                <a:spcPts val="3840"/>
              </a:lnSpc>
              <a:buFont typeface="Arial"/>
              <a:buChar char="•"/>
            </a:pPr>
            <a:r>
              <a:rPr lang="en-US" sz="3200" b="1" spc="320" dirty="0">
                <a:solidFill>
                  <a:srgbClr val="EBEFF2"/>
                </a:solidFill>
                <a:latin typeface="Evolventa Bold"/>
                <a:ea typeface="Evolventa Bold"/>
                <a:cs typeface="Evolventa Bold"/>
                <a:sym typeface="Evolventa Bold"/>
              </a:rPr>
              <a:t>7  STUDENTS DORMITORIES</a:t>
            </a:r>
          </a:p>
          <a:p>
            <a:pPr algn="l">
              <a:lnSpc>
                <a:spcPts val="3840"/>
              </a:lnSpc>
            </a:pPr>
            <a:endParaRPr lang="en-US" sz="3200" b="1" spc="320" dirty="0">
              <a:solidFill>
                <a:srgbClr val="EBEFF2"/>
              </a:solidFill>
              <a:latin typeface="Evolventa Bold"/>
              <a:ea typeface="Evolventa Bold"/>
              <a:cs typeface="Evolventa Bold"/>
              <a:sym typeface="Evolventa Bold"/>
            </a:endParaRPr>
          </a:p>
          <a:p>
            <a:pPr marL="690882" lvl="1" indent="-345441" algn="l">
              <a:lnSpc>
                <a:spcPts val="3840"/>
              </a:lnSpc>
              <a:buFont typeface="Arial"/>
              <a:buChar char="•"/>
            </a:pPr>
            <a:r>
              <a:rPr lang="en-US" sz="3200" b="1" spc="320" dirty="0">
                <a:solidFill>
                  <a:srgbClr val="EBEFF2"/>
                </a:solidFill>
                <a:latin typeface="Evolventa Bold"/>
                <a:ea typeface="Evolventa Bold"/>
                <a:cs typeface="Evolventa Bold"/>
                <a:sym typeface="Evolventa Bold"/>
              </a:rPr>
              <a:t>1 EDUCATIONAL LIBRARY BUILDING</a:t>
            </a:r>
          </a:p>
        </p:txBody>
      </p:sp>
      <p:sp>
        <p:nvSpPr>
          <p:cNvPr id="9" name="Freeform 9"/>
          <p:cNvSpPr/>
          <p:nvPr/>
        </p:nvSpPr>
        <p:spPr>
          <a:xfrm>
            <a:off x="12341527" y="468656"/>
            <a:ext cx="2190753" cy="1695998"/>
          </a:xfrm>
          <a:custGeom>
            <a:avLst/>
            <a:gdLst/>
            <a:ahLst/>
            <a:cxnLst/>
            <a:rect l="l" t="t" r="r" b="b"/>
            <a:pathLst>
              <a:path w="2190753" h="1695998">
                <a:moveTo>
                  <a:pt x="0" y="0"/>
                </a:moveTo>
                <a:lnTo>
                  <a:pt x="2190753" y="0"/>
                </a:lnTo>
                <a:lnTo>
                  <a:pt x="2190753" y="1695999"/>
                </a:lnTo>
                <a:lnTo>
                  <a:pt x="0" y="1695999"/>
                </a:lnTo>
                <a:lnTo>
                  <a:pt x="0" y="0"/>
                </a:lnTo>
                <a:close/>
              </a:path>
            </a:pathLst>
          </a:custGeom>
          <a:blipFill>
            <a:blip r:embed="rId4"/>
            <a:stretch>
              <a:fillRect/>
            </a:stretch>
          </a:blipFill>
        </p:spPr>
      </p:sp>
      <p:sp>
        <p:nvSpPr>
          <p:cNvPr id="10" name="TextBox 10"/>
          <p:cNvSpPr txBox="1"/>
          <p:nvPr/>
        </p:nvSpPr>
        <p:spPr>
          <a:xfrm>
            <a:off x="337979" y="2790825"/>
            <a:ext cx="7888186" cy="6687693"/>
          </a:xfrm>
          <a:prstGeom prst="rect">
            <a:avLst/>
          </a:prstGeom>
        </p:spPr>
        <p:txBody>
          <a:bodyPr lIns="0" tIns="0" rIns="0" bIns="0" rtlCol="0" anchor="t">
            <a:spAutoFit/>
          </a:bodyPr>
          <a:lstStyle/>
          <a:p>
            <a:pPr marL="690884" lvl="1" indent="-345442" algn="l">
              <a:lnSpc>
                <a:spcPts val="3456"/>
              </a:lnSpc>
              <a:buFont typeface="Arial"/>
              <a:buChar char="•"/>
            </a:pPr>
            <a:r>
              <a:rPr lang="en-US" sz="3200" b="1" spc="320" dirty="0">
                <a:solidFill>
                  <a:srgbClr val="EBEFF2"/>
                </a:solidFill>
                <a:latin typeface="Evolventa Bold"/>
                <a:ea typeface="Evolventa Bold"/>
                <a:cs typeface="Evolventa Bold"/>
                <a:sym typeface="Evolventa Bold"/>
              </a:rPr>
              <a:t>4 INSTITUTIONS</a:t>
            </a:r>
          </a:p>
          <a:p>
            <a:pPr algn="l">
              <a:lnSpc>
                <a:spcPts val="3456"/>
              </a:lnSpc>
            </a:pPr>
            <a:r>
              <a:rPr lang="en-US" sz="3200" b="1" spc="320" dirty="0">
                <a:solidFill>
                  <a:srgbClr val="EBEFF2"/>
                </a:solidFill>
                <a:latin typeface="Evolventa Bold"/>
                <a:ea typeface="Evolventa Bold"/>
                <a:cs typeface="Evolventa Bold"/>
                <a:sym typeface="Evolventa Bold"/>
              </a:rPr>
              <a:t>    1 FACULTY</a:t>
            </a:r>
          </a:p>
          <a:p>
            <a:pPr algn="l">
              <a:lnSpc>
                <a:spcPts val="3456"/>
              </a:lnSpc>
            </a:pPr>
            <a:endParaRPr lang="en-US" sz="3200" b="1" spc="320" dirty="0">
              <a:solidFill>
                <a:srgbClr val="EBEFF2"/>
              </a:solidFill>
              <a:latin typeface="Evolventa Bold"/>
              <a:ea typeface="Evolventa Bold"/>
              <a:cs typeface="Evolventa Bold"/>
              <a:sym typeface="Evolventa Bold"/>
            </a:endParaRPr>
          </a:p>
          <a:p>
            <a:pPr marL="690884" lvl="1" indent="-345442" algn="l">
              <a:lnSpc>
                <a:spcPts val="3456"/>
              </a:lnSpc>
              <a:buFont typeface="Arial"/>
              <a:buChar char="•"/>
            </a:pPr>
            <a:r>
              <a:rPr lang="en-US" sz="3200" b="1" spc="320" dirty="0">
                <a:solidFill>
                  <a:srgbClr val="EBEFF2"/>
                </a:solidFill>
                <a:latin typeface="Evolventa Bold"/>
                <a:ea typeface="Evolventa Bold"/>
                <a:cs typeface="Evolventa Bold"/>
                <a:sym typeface="Evolventa Bold"/>
              </a:rPr>
              <a:t>29 DEPARTMENTS</a:t>
            </a:r>
          </a:p>
          <a:p>
            <a:pPr algn="l">
              <a:lnSpc>
                <a:spcPts val="3456"/>
              </a:lnSpc>
            </a:pPr>
            <a:endParaRPr lang="en-US" sz="3200" b="1" spc="320" dirty="0">
              <a:solidFill>
                <a:srgbClr val="EBEFF2"/>
              </a:solidFill>
              <a:latin typeface="Evolventa Bold"/>
              <a:ea typeface="Evolventa Bold"/>
              <a:cs typeface="Evolventa Bold"/>
              <a:sym typeface="Evolventa Bold"/>
            </a:endParaRPr>
          </a:p>
          <a:p>
            <a:pPr marL="690884" lvl="1" indent="-345442" algn="l">
              <a:lnSpc>
                <a:spcPts val="3456"/>
              </a:lnSpc>
              <a:buFont typeface="Arial"/>
              <a:buChar char="•"/>
            </a:pPr>
            <a:r>
              <a:rPr lang="en-US" sz="3200" b="1" spc="320" dirty="0">
                <a:solidFill>
                  <a:srgbClr val="EBEFF2"/>
                </a:solidFill>
                <a:latin typeface="Evolventa Bold"/>
                <a:ea typeface="Evolventa Bold"/>
                <a:cs typeface="Evolventa Bold"/>
                <a:sym typeface="Evolventa Bold"/>
              </a:rPr>
              <a:t>25 SPECIALTIES</a:t>
            </a:r>
          </a:p>
          <a:p>
            <a:pPr algn="l">
              <a:lnSpc>
                <a:spcPts val="3456"/>
              </a:lnSpc>
            </a:pPr>
            <a:endParaRPr lang="en-US" sz="3200" b="1" spc="320" dirty="0">
              <a:solidFill>
                <a:srgbClr val="EBEFF2"/>
              </a:solidFill>
              <a:latin typeface="Evolventa Bold"/>
              <a:ea typeface="Evolventa Bold"/>
              <a:cs typeface="Evolventa Bold"/>
              <a:sym typeface="Evolventa Bold"/>
            </a:endParaRPr>
          </a:p>
          <a:p>
            <a:pPr marL="690884" lvl="1" indent="-345442" algn="l">
              <a:lnSpc>
                <a:spcPts val="3456"/>
              </a:lnSpc>
              <a:buFont typeface="Arial"/>
              <a:buChar char="•"/>
            </a:pPr>
            <a:r>
              <a:rPr lang="en-US" sz="3200" b="1" spc="320">
                <a:solidFill>
                  <a:srgbClr val="EBEFF2"/>
                </a:solidFill>
                <a:latin typeface="Evolventa Bold"/>
                <a:ea typeface="Evolventa Bold"/>
                <a:cs typeface="Evolventa Bold"/>
                <a:sym typeface="Evolventa Bold"/>
              </a:rPr>
              <a:t>6 976 STUDENTS (including 780 international students)</a:t>
            </a:r>
          </a:p>
          <a:p>
            <a:pPr algn="l">
              <a:lnSpc>
                <a:spcPts val="3456"/>
              </a:lnSpc>
            </a:pPr>
            <a:endParaRPr lang="en-US" sz="3200" b="1" spc="320">
              <a:solidFill>
                <a:srgbClr val="EBEFF2"/>
              </a:solidFill>
              <a:latin typeface="Evolventa Bold"/>
              <a:ea typeface="Evolventa Bold"/>
              <a:cs typeface="Evolventa Bold"/>
              <a:sym typeface="Evolventa Bold"/>
            </a:endParaRPr>
          </a:p>
          <a:p>
            <a:pPr marL="690882" lvl="1" indent="-345441" algn="l">
              <a:lnSpc>
                <a:spcPts val="3456"/>
              </a:lnSpc>
              <a:buFont typeface="Arial"/>
              <a:buChar char="•"/>
            </a:pPr>
            <a:r>
              <a:rPr lang="en-US" sz="3200" b="1" spc="320" dirty="0">
                <a:solidFill>
                  <a:srgbClr val="EBEFF2"/>
                </a:solidFill>
                <a:latin typeface="Evolventa Bold"/>
                <a:ea typeface="Evolventa Bold"/>
                <a:cs typeface="Evolventa Bold"/>
                <a:sym typeface="Evolventa Bold"/>
              </a:rPr>
              <a:t>72 EDUCATIONAL                 PROGRAMS</a:t>
            </a:r>
          </a:p>
          <a:p>
            <a:pPr algn="l">
              <a:lnSpc>
                <a:spcPts val="3456"/>
              </a:lnSpc>
            </a:pPr>
            <a:endParaRPr lang="en-US" sz="3200" b="1" spc="320" dirty="0">
              <a:solidFill>
                <a:srgbClr val="EBEFF2"/>
              </a:solidFill>
              <a:latin typeface="Evolventa Bold"/>
              <a:ea typeface="Evolventa Bold"/>
              <a:cs typeface="Evolventa Bold"/>
              <a:sym typeface="Evolventa Bold"/>
            </a:endParaRPr>
          </a:p>
          <a:p>
            <a:pPr marL="690882" lvl="1" indent="-345441" algn="l">
              <a:lnSpc>
                <a:spcPts val="3456"/>
              </a:lnSpc>
              <a:buFont typeface="Arial"/>
              <a:buChar char="•"/>
            </a:pPr>
            <a:r>
              <a:rPr lang="en-US" sz="3200" b="1" spc="320" dirty="0">
                <a:solidFill>
                  <a:srgbClr val="EBEFF2"/>
                </a:solidFill>
                <a:latin typeface="Evolventa Bold"/>
                <a:ea typeface="Evolventa Bold"/>
                <a:cs typeface="Evolventa Bold"/>
                <a:sym typeface="Evolventa Bold"/>
              </a:rPr>
              <a:t>15 DOUBLE DEGREE PROGRAMMS</a:t>
            </a:r>
          </a:p>
        </p:txBody>
      </p:sp>
      <p:sp>
        <p:nvSpPr>
          <p:cNvPr id="11" name="Freeform 11"/>
          <p:cNvSpPr/>
          <p:nvPr/>
        </p:nvSpPr>
        <p:spPr>
          <a:xfrm>
            <a:off x="15599942" y="8012544"/>
            <a:ext cx="2274456" cy="2274456"/>
          </a:xfrm>
          <a:custGeom>
            <a:avLst/>
            <a:gdLst/>
            <a:ahLst/>
            <a:cxnLst/>
            <a:rect l="l" t="t" r="r" b="b"/>
            <a:pathLst>
              <a:path w="2274456" h="2274456">
                <a:moveTo>
                  <a:pt x="0" y="0"/>
                </a:moveTo>
                <a:lnTo>
                  <a:pt x="2274456" y="0"/>
                </a:lnTo>
                <a:lnTo>
                  <a:pt x="2274456" y="2274456"/>
                </a:lnTo>
                <a:lnTo>
                  <a:pt x="0" y="2274456"/>
                </a:lnTo>
                <a:lnTo>
                  <a:pt x="0" y="0"/>
                </a:lnTo>
                <a:close/>
              </a:path>
            </a:pathLst>
          </a:custGeom>
          <a:blipFill>
            <a:blip r:embed="rId5"/>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rot="10054986">
            <a:off x="2713932" y="9025038"/>
            <a:ext cx="3800120" cy="3565203"/>
          </a:xfrm>
          <a:custGeom>
            <a:avLst/>
            <a:gdLst/>
            <a:ahLst/>
            <a:cxnLst/>
            <a:rect l="l" t="t" r="r" b="b"/>
            <a:pathLst>
              <a:path w="3800120" h="3565203">
                <a:moveTo>
                  <a:pt x="0" y="0"/>
                </a:moveTo>
                <a:lnTo>
                  <a:pt x="3800120" y="0"/>
                </a:lnTo>
                <a:lnTo>
                  <a:pt x="3800120" y="3565203"/>
                </a:lnTo>
                <a:lnTo>
                  <a:pt x="0" y="3565203"/>
                </a:lnTo>
                <a:lnTo>
                  <a:pt x="0" y="0"/>
                </a:lnTo>
                <a:close/>
              </a:path>
            </a:pathLst>
          </a:custGeom>
          <a:blipFill>
            <a:blip r:embed="rId2"/>
            <a:stretch>
              <a:fillRect b="-159"/>
            </a:stretch>
          </a:blipFill>
        </p:spPr>
      </p:sp>
      <p:sp>
        <p:nvSpPr>
          <p:cNvPr id="3" name="Freeform 3"/>
          <p:cNvSpPr/>
          <p:nvPr/>
        </p:nvSpPr>
        <p:spPr>
          <a:xfrm>
            <a:off x="-134419" y="-170034"/>
            <a:ext cx="4432202" cy="10574926"/>
          </a:xfrm>
          <a:custGeom>
            <a:avLst/>
            <a:gdLst/>
            <a:ahLst/>
            <a:cxnLst/>
            <a:rect l="l" t="t" r="r" b="b"/>
            <a:pathLst>
              <a:path w="4432202" h="10574926">
                <a:moveTo>
                  <a:pt x="0" y="0"/>
                </a:moveTo>
                <a:lnTo>
                  <a:pt x="4432202" y="0"/>
                </a:lnTo>
                <a:lnTo>
                  <a:pt x="4432202" y="10574926"/>
                </a:lnTo>
                <a:lnTo>
                  <a:pt x="0" y="105749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8443" y="8446027"/>
            <a:ext cx="1953357" cy="1512215"/>
          </a:xfrm>
          <a:custGeom>
            <a:avLst/>
            <a:gdLst/>
            <a:ahLst/>
            <a:cxnLst/>
            <a:rect l="l" t="t" r="r" b="b"/>
            <a:pathLst>
              <a:path w="1953357" h="1512215">
                <a:moveTo>
                  <a:pt x="0" y="0"/>
                </a:moveTo>
                <a:lnTo>
                  <a:pt x="1953357" y="0"/>
                </a:lnTo>
                <a:lnTo>
                  <a:pt x="1953357" y="1512215"/>
                </a:lnTo>
                <a:lnTo>
                  <a:pt x="0" y="1512215"/>
                </a:lnTo>
                <a:lnTo>
                  <a:pt x="0" y="0"/>
                </a:lnTo>
                <a:close/>
              </a:path>
            </a:pathLst>
          </a:custGeom>
          <a:blipFill>
            <a:blip r:embed="rId5"/>
            <a:stretch>
              <a:fillRect b="-118"/>
            </a:stretch>
          </a:blipFill>
        </p:spPr>
      </p:sp>
      <p:sp>
        <p:nvSpPr>
          <p:cNvPr id="5" name="Freeform 5"/>
          <p:cNvSpPr/>
          <p:nvPr/>
        </p:nvSpPr>
        <p:spPr>
          <a:xfrm>
            <a:off x="2375075" y="8446027"/>
            <a:ext cx="1660082" cy="1636979"/>
          </a:xfrm>
          <a:custGeom>
            <a:avLst/>
            <a:gdLst/>
            <a:ahLst/>
            <a:cxnLst/>
            <a:rect l="l" t="t" r="r" b="b"/>
            <a:pathLst>
              <a:path w="1660082" h="1636979">
                <a:moveTo>
                  <a:pt x="0" y="0"/>
                </a:moveTo>
                <a:lnTo>
                  <a:pt x="1660082" y="0"/>
                </a:lnTo>
                <a:lnTo>
                  <a:pt x="1660082" y="1636979"/>
                </a:lnTo>
                <a:lnTo>
                  <a:pt x="0" y="1636979"/>
                </a:lnTo>
                <a:lnTo>
                  <a:pt x="0" y="0"/>
                </a:lnTo>
                <a:close/>
              </a:path>
            </a:pathLst>
          </a:custGeom>
          <a:blipFill>
            <a:blip r:embed="rId6"/>
            <a:stretch>
              <a:fillRect r="-25"/>
            </a:stretch>
          </a:blipFill>
        </p:spPr>
      </p:sp>
      <p:sp>
        <p:nvSpPr>
          <p:cNvPr id="6" name="Freeform 6"/>
          <p:cNvSpPr/>
          <p:nvPr/>
        </p:nvSpPr>
        <p:spPr>
          <a:xfrm rot="-3163466">
            <a:off x="16569554" y="8350952"/>
            <a:ext cx="3800119" cy="3565203"/>
          </a:xfrm>
          <a:custGeom>
            <a:avLst/>
            <a:gdLst/>
            <a:ahLst/>
            <a:cxnLst/>
            <a:rect l="l" t="t" r="r" b="b"/>
            <a:pathLst>
              <a:path w="3800119" h="3565203">
                <a:moveTo>
                  <a:pt x="0" y="0"/>
                </a:moveTo>
                <a:lnTo>
                  <a:pt x="3800119" y="0"/>
                </a:lnTo>
                <a:lnTo>
                  <a:pt x="3800119" y="3565203"/>
                </a:lnTo>
                <a:lnTo>
                  <a:pt x="0" y="3565203"/>
                </a:lnTo>
                <a:lnTo>
                  <a:pt x="0" y="0"/>
                </a:lnTo>
                <a:close/>
              </a:path>
            </a:pathLst>
          </a:custGeom>
          <a:blipFill>
            <a:blip r:embed="rId2"/>
            <a:stretch>
              <a:fillRect b="-159"/>
            </a:stretch>
          </a:blipFill>
        </p:spPr>
      </p:sp>
      <p:grpSp>
        <p:nvGrpSpPr>
          <p:cNvPr id="7" name="Group 7"/>
          <p:cNvGrpSpPr/>
          <p:nvPr/>
        </p:nvGrpSpPr>
        <p:grpSpPr>
          <a:xfrm>
            <a:off x="290368" y="2727000"/>
            <a:ext cx="4169415" cy="1361948"/>
            <a:chOff x="0" y="0"/>
            <a:chExt cx="5559220" cy="1815931"/>
          </a:xfrm>
        </p:grpSpPr>
        <p:sp>
          <p:nvSpPr>
            <p:cNvPr id="8" name="Freeform 8"/>
            <p:cNvSpPr/>
            <p:nvPr/>
          </p:nvSpPr>
          <p:spPr>
            <a:xfrm>
              <a:off x="0" y="0"/>
              <a:ext cx="5559220" cy="1815931"/>
            </a:xfrm>
            <a:custGeom>
              <a:avLst/>
              <a:gdLst/>
              <a:ahLst/>
              <a:cxnLst/>
              <a:rect l="l" t="t" r="r" b="b"/>
              <a:pathLst>
                <a:path w="5559220" h="1815931">
                  <a:moveTo>
                    <a:pt x="0" y="0"/>
                  </a:moveTo>
                  <a:lnTo>
                    <a:pt x="5559220" y="0"/>
                  </a:lnTo>
                  <a:lnTo>
                    <a:pt x="5559220" y="1815931"/>
                  </a:lnTo>
                  <a:lnTo>
                    <a:pt x="0" y="1815931"/>
                  </a:lnTo>
                  <a:close/>
                </a:path>
              </a:pathLst>
            </a:custGeom>
            <a:solidFill>
              <a:srgbClr val="000000">
                <a:alpha val="0"/>
              </a:srgbClr>
            </a:solidFill>
          </p:spPr>
        </p:sp>
        <p:sp>
          <p:nvSpPr>
            <p:cNvPr id="9" name="TextBox 9"/>
            <p:cNvSpPr txBox="1"/>
            <p:nvPr/>
          </p:nvSpPr>
          <p:spPr>
            <a:xfrm>
              <a:off x="0" y="-161925"/>
              <a:ext cx="5559220" cy="1977856"/>
            </a:xfrm>
            <a:prstGeom prst="rect">
              <a:avLst/>
            </a:prstGeom>
          </p:spPr>
          <p:txBody>
            <a:bodyPr lIns="0" tIns="0" rIns="0" bIns="0" rtlCol="0" anchor="t"/>
            <a:lstStyle/>
            <a:p>
              <a:pPr algn="l">
                <a:lnSpc>
                  <a:spcPts val="5327"/>
                </a:lnSpc>
              </a:pPr>
              <a:r>
                <a:rPr lang="en-US" sz="3699" b="1">
                  <a:solidFill>
                    <a:srgbClr val="3E588C"/>
                  </a:solidFill>
                  <a:latin typeface="Arial Bold"/>
                  <a:ea typeface="Arial Bold"/>
                  <a:cs typeface="Arial Bold"/>
                  <a:sym typeface="Arial Bold"/>
                </a:rPr>
                <a:t>Erasmus Mundus Program </a:t>
              </a:r>
            </a:p>
          </p:txBody>
        </p:sp>
      </p:grpSp>
      <p:sp>
        <p:nvSpPr>
          <p:cNvPr id="10" name="Freeform 10"/>
          <p:cNvSpPr/>
          <p:nvPr/>
        </p:nvSpPr>
        <p:spPr>
          <a:xfrm>
            <a:off x="5007700" y="698775"/>
            <a:ext cx="5588863" cy="1636975"/>
          </a:xfrm>
          <a:custGeom>
            <a:avLst/>
            <a:gdLst/>
            <a:ahLst/>
            <a:cxnLst/>
            <a:rect l="l" t="t" r="r" b="b"/>
            <a:pathLst>
              <a:path w="5588863" h="1636975">
                <a:moveTo>
                  <a:pt x="0" y="0"/>
                </a:moveTo>
                <a:lnTo>
                  <a:pt x="5588863" y="0"/>
                </a:lnTo>
                <a:lnTo>
                  <a:pt x="5588863" y="1636975"/>
                </a:lnTo>
                <a:lnTo>
                  <a:pt x="0" y="1636975"/>
                </a:lnTo>
                <a:lnTo>
                  <a:pt x="0" y="0"/>
                </a:lnTo>
                <a:close/>
              </a:path>
            </a:pathLst>
          </a:custGeom>
          <a:blipFill>
            <a:blip r:embed="rId7"/>
            <a:stretch>
              <a:fillRect/>
            </a:stretch>
          </a:blipFill>
        </p:spPr>
      </p:sp>
      <p:grpSp>
        <p:nvGrpSpPr>
          <p:cNvPr id="11" name="Group 11"/>
          <p:cNvGrpSpPr/>
          <p:nvPr/>
        </p:nvGrpSpPr>
        <p:grpSpPr>
          <a:xfrm>
            <a:off x="4805556" y="2727000"/>
            <a:ext cx="10384500" cy="2416500"/>
            <a:chOff x="0" y="0"/>
            <a:chExt cx="13846000" cy="3222000"/>
          </a:xfrm>
        </p:grpSpPr>
        <p:sp>
          <p:nvSpPr>
            <p:cNvPr id="12" name="Freeform 12"/>
            <p:cNvSpPr/>
            <p:nvPr/>
          </p:nvSpPr>
          <p:spPr>
            <a:xfrm>
              <a:off x="0" y="0"/>
              <a:ext cx="13846000" cy="3222000"/>
            </a:xfrm>
            <a:custGeom>
              <a:avLst/>
              <a:gdLst/>
              <a:ahLst/>
              <a:cxnLst/>
              <a:rect l="l" t="t" r="r" b="b"/>
              <a:pathLst>
                <a:path w="13846000" h="3222000">
                  <a:moveTo>
                    <a:pt x="0" y="0"/>
                  </a:moveTo>
                  <a:lnTo>
                    <a:pt x="13846000" y="0"/>
                  </a:lnTo>
                  <a:lnTo>
                    <a:pt x="13846000" y="3222000"/>
                  </a:lnTo>
                  <a:lnTo>
                    <a:pt x="0" y="3222000"/>
                  </a:lnTo>
                  <a:close/>
                </a:path>
              </a:pathLst>
            </a:custGeom>
            <a:solidFill>
              <a:srgbClr val="000000">
                <a:alpha val="0"/>
              </a:srgbClr>
            </a:solidFill>
          </p:spPr>
        </p:sp>
        <p:sp>
          <p:nvSpPr>
            <p:cNvPr id="13" name="TextBox 13"/>
            <p:cNvSpPr txBox="1"/>
            <p:nvPr/>
          </p:nvSpPr>
          <p:spPr>
            <a:xfrm>
              <a:off x="0" y="-57150"/>
              <a:ext cx="13846000" cy="3279150"/>
            </a:xfrm>
            <a:prstGeom prst="rect">
              <a:avLst/>
            </a:prstGeom>
          </p:spPr>
          <p:txBody>
            <a:bodyPr lIns="0" tIns="0" rIns="0" bIns="0" rtlCol="0" anchor="t"/>
            <a:lstStyle/>
            <a:p>
              <a:pPr algn="l">
                <a:lnSpc>
                  <a:spcPts val="3479"/>
                </a:lnSpc>
              </a:pPr>
              <a:r>
                <a:rPr lang="en-US" sz="2900">
                  <a:solidFill>
                    <a:srgbClr val="EBEFF2"/>
                  </a:solidFill>
                  <a:latin typeface="Arial"/>
                  <a:ea typeface="Arial"/>
                  <a:cs typeface="Arial"/>
                  <a:sym typeface="Arial"/>
                </a:rPr>
                <a:t>Since 2018, Simon Kuznets Kharkiv National University of Economics has been an associate partner of the European Consortium of Masters in Law and Economics (EMLE), which has been repeatedly selected by the European Commission in the prestigious Erasmus Mundus program: Erasmus+</a:t>
              </a:r>
            </a:p>
          </p:txBody>
        </p:sp>
      </p:grpSp>
      <p:grpSp>
        <p:nvGrpSpPr>
          <p:cNvPr id="14" name="Group 14"/>
          <p:cNvGrpSpPr/>
          <p:nvPr/>
        </p:nvGrpSpPr>
        <p:grpSpPr>
          <a:xfrm>
            <a:off x="6852900" y="5744025"/>
            <a:ext cx="10990500" cy="2417675"/>
            <a:chOff x="0" y="0"/>
            <a:chExt cx="14654000" cy="3223567"/>
          </a:xfrm>
        </p:grpSpPr>
        <p:sp>
          <p:nvSpPr>
            <p:cNvPr id="15" name="Freeform 15"/>
            <p:cNvSpPr/>
            <p:nvPr/>
          </p:nvSpPr>
          <p:spPr>
            <a:xfrm>
              <a:off x="0" y="0"/>
              <a:ext cx="14654000" cy="3223567"/>
            </a:xfrm>
            <a:custGeom>
              <a:avLst/>
              <a:gdLst/>
              <a:ahLst/>
              <a:cxnLst/>
              <a:rect l="l" t="t" r="r" b="b"/>
              <a:pathLst>
                <a:path w="14654000" h="3223567">
                  <a:moveTo>
                    <a:pt x="0" y="0"/>
                  </a:moveTo>
                  <a:lnTo>
                    <a:pt x="14654000" y="0"/>
                  </a:lnTo>
                  <a:lnTo>
                    <a:pt x="14654000" y="3223567"/>
                  </a:lnTo>
                  <a:lnTo>
                    <a:pt x="0" y="3223567"/>
                  </a:lnTo>
                  <a:close/>
                </a:path>
              </a:pathLst>
            </a:custGeom>
            <a:solidFill>
              <a:srgbClr val="000000">
                <a:alpha val="0"/>
              </a:srgbClr>
            </a:solidFill>
          </p:spPr>
        </p:sp>
        <p:sp>
          <p:nvSpPr>
            <p:cNvPr id="16" name="TextBox 16"/>
            <p:cNvSpPr txBox="1"/>
            <p:nvPr/>
          </p:nvSpPr>
          <p:spPr>
            <a:xfrm>
              <a:off x="0" y="-57150"/>
              <a:ext cx="14654000" cy="3280717"/>
            </a:xfrm>
            <a:prstGeom prst="rect">
              <a:avLst/>
            </a:prstGeom>
          </p:spPr>
          <p:txBody>
            <a:bodyPr lIns="0" tIns="0" rIns="0" bIns="0" rtlCol="0" anchor="t"/>
            <a:lstStyle/>
            <a:p>
              <a:pPr algn="r">
                <a:lnSpc>
                  <a:spcPts val="3479"/>
                </a:lnSpc>
              </a:pPr>
              <a:r>
                <a:rPr lang="en-US" sz="2900">
                  <a:solidFill>
                    <a:srgbClr val="EBEFF2"/>
                  </a:solidFill>
                  <a:latin typeface="Arial"/>
                  <a:ea typeface="Arial"/>
                  <a:cs typeface="Arial"/>
                  <a:sym typeface="Arial"/>
                </a:rPr>
                <a:t>EMLE (European Master in Law and Economics) is a field of training that includes jurisprudence and economics combined with academic mobility. It is a separate student exchange program that undergoes accreditation every 5 years to continue to be included in the Erasmus Mundus Joint Master Degrees.</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rot="10054986">
            <a:off x="2713932" y="9025038"/>
            <a:ext cx="3800120" cy="3565203"/>
          </a:xfrm>
          <a:custGeom>
            <a:avLst/>
            <a:gdLst/>
            <a:ahLst/>
            <a:cxnLst/>
            <a:rect l="l" t="t" r="r" b="b"/>
            <a:pathLst>
              <a:path w="3800120" h="3565203">
                <a:moveTo>
                  <a:pt x="0" y="0"/>
                </a:moveTo>
                <a:lnTo>
                  <a:pt x="3800120" y="0"/>
                </a:lnTo>
                <a:lnTo>
                  <a:pt x="3800120" y="3565203"/>
                </a:lnTo>
                <a:lnTo>
                  <a:pt x="0" y="3565203"/>
                </a:lnTo>
                <a:lnTo>
                  <a:pt x="0" y="0"/>
                </a:lnTo>
                <a:close/>
              </a:path>
            </a:pathLst>
          </a:custGeom>
          <a:blipFill>
            <a:blip r:embed="rId2"/>
            <a:stretch>
              <a:fillRect b="-159"/>
            </a:stretch>
          </a:blipFill>
        </p:spPr>
      </p:sp>
      <p:sp>
        <p:nvSpPr>
          <p:cNvPr id="3" name="Freeform 3"/>
          <p:cNvSpPr/>
          <p:nvPr/>
        </p:nvSpPr>
        <p:spPr>
          <a:xfrm>
            <a:off x="-134419" y="-170034"/>
            <a:ext cx="4432202" cy="10574926"/>
          </a:xfrm>
          <a:custGeom>
            <a:avLst/>
            <a:gdLst/>
            <a:ahLst/>
            <a:cxnLst/>
            <a:rect l="l" t="t" r="r" b="b"/>
            <a:pathLst>
              <a:path w="4432202" h="10574926">
                <a:moveTo>
                  <a:pt x="0" y="0"/>
                </a:moveTo>
                <a:lnTo>
                  <a:pt x="4432202" y="0"/>
                </a:lnTo>
                <a:lnTo>
                  <a:pt x="4432202" y="10574926"/>
                </a:lnTo>
                <a:lnTo>
                  <a:pt x="0" y="105749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8443" y="8446027"/>
            <a:ext cx="1953357" cy="1512215"/>
          </a:xfrm>
          <a:custGeom>
            <a:avLst/>
            <a:gdLst/>
            <a:ahLst/>
            <a:cxnLst/>
            <a:rect l="l" t="t" r="r" b="b"/>
            <a:pathLst>
              <a:path w="1953357" h="1512215">
                <a:moveTo>
                  <a:pt x="0" y="0"/>
                </a:moveTo>
                <a:lnTo>
                  <a:pt x="1953357" y="0"/>
                </a:lnTo>
                <a:lnTo>
                  <a:pt x="1953357" y="1512215"/>
                </a:lnTo>
                <a:lnTo>
                  <a:pt x="0" y="1512215"/>
                </a:lnTo>
                <a:lnTo>
                  <a:pt x="0" y="0"/>
                </a:lnTo>
                <a:close/>
              </a:path>
            </a:pathLst>
          </a:custGeom>
          <a:blipFill>
            <a:blip r:embed="rId5"/>
            <a:stretch>
              <a:fillRect b="-118"/>
            </a:stretch>
          </a:blipFill>
        </p:spPr>
      </p:sp>
      <p:sp>
        <p:nvSpPr>
          <p:cNvPr id="5" name="Freeform 5"/>
          <p:cNvSpPr/>
          <p:nvPr/>
        </p:nvSpPr>
        <p:spPr>
          <a:xfrm>
            <a:off x="2375075" y="8446027"/>
            <a:ext cx="1660082" cy="1636979"/>
          </a:xfrm>
          <a:custGeom>
            <a:avLst/>
            <a:gdLst/>
            <a:ahLst/>
            <a:cxnLst/>
            <a:rect l="l" t="t" r="r" b="b"/>
            <a:pathLst>
              <a:path w="1660082" h="1636979">
                <a:moveTo>
                  <a:pt x="0" y="0"/>
                </a:moveTo>
                <a:lnTo>
                  <a:pt x="1660082" y="0"/>
                </a:lnTo>
                <a:lnTo>
                  <a:pt x="1660082" y="1636979"/>
                </a:lnTo>
                <a:lnTo>
                  <a:pt x="0" y="1636979"/>
                </a:lnTo>
                <a:lnTo>
                  <a:pt x="0" y="0"/>
                </a:lnTo>
                <a:close/>
              </a:path>
            </a:pathLst>
          </a:custGeom>
          <a:blipFill>
            <a:blip r:embed="rId6"/>
            <a:stretch>
              <a:fillRect r="-25"/>
            </a:stretch>
          </a:blipFill>
        </p:spPr>
      </p:sp>
      <p:sp>
        <p:nvSpPr>
          <p:cNvPr id="6" name="Freeform 6"/>
          <p:cNvSpPr/>
          <p:nvPr/>
        </p:nvSpPr>
        <p:spPr>
          <a:xfrm rot="4464666">
            <a:off x="16998367" y="8127669"/>
            <a:ext cx="3800118" cy="3454865"/>
          </a:xfrm>
          <a:custGeom>
            <a:avLst/>
            <a:gdLst/>
            <a:ahLst/>
            <a:cxnLst/>
            <a:rect l="l" t="t" r="r" b="b"/>
            <a:pathLst>
              <a:path w="3800118" h="3454865">
                <a:moveTo>
                  <a:pt x="0" y="0"/>
                </a:moveTo>
                <a:lnTo>
                  <a:pt x="3800118" y="0"/>
                </a:lnTo>
                <a:lnTo>
                  <a:pt x="3800118" y="3454865"/>
                </a:lnTo>
                <a:lnTo>
                  <a:pt x="0" y="3454865"/>
                </a:lnTo>
                <a:lnTo>
                  <a:pt x="0" y="0"/>
                </a:lnTo>
                <a:close/>
              </a:path>
            </a:pathLst>
          </a:custGeom>
          <a:blipFill>
            <a:blip r:embed="rId2"/>
            <a:stretch>
              <a:fillRect b="-3358"/>
            </a:stretch>
          </a:blipFill>
        </p:spPr>
      </p:sp>
      <p:sp>
        <p:nvSpPr>
          <p:cNvPr id="7" name="AutoShape 7"/>
          <p:cNvSpPr/>
          <p:nvPr/>
        </p:nvSpPr>
        <p:spPr>
          <a:xfrm rot="15746">
            <a:off x="5334533" y="6055725"/>
            <a:ext cx="12772034" cy="0"/>
          </a:xfrm>
          <a:prstGeom prst="line">
            <a:avLst/>
          </a:prstGeom>
          <a:ln w="28575" cap="rnd">
            <a:solidFill>
              <a:srgbClr val="FFFFFF"/>
            </a:solidFill>
            <a:prstDash val="solid"/>
            <a:headEnd type="none" w="sm" len="sm"/>
            <a:tailEnd type="none" w="sm" len="sm"/>
          </a:ln>
        </p:spPr>
      </p:sp>
      <p:grpSp>
        <p:nvGrpSpPr>
          <p:cNvPr id="8" name="Group 8"/>
          <p:cNvGrpSpPr/>
          <p:nvPr/>
        </p:nvGrpSpPr>
        <p:grpSpPr>
          <a:xfrm>
            <a:off x="10093875" y="6456775"/>
            <a:ext cx="3000000" cy="661800"/>
            <a:chOff x="0" y="0"/>
            <a:chExt cx="4000000" cy="882400"/>
          </a:xfrm>
        </p:grpSpPr>
        <p:sp>
          <p:nvSpPr>
            <p:cNvPr id="9" name="Freeform 9"/>
            <p:cNvSpPr/>
            <p:nvPr/>
          </p:nvSpPr>
          <p:spPr>
            <a:xfrm>
              <a:off x="0" y="0"/>
              <a:ext cx="4000000" cy="882400"/>
            </a:xfrm>
            <a:custGeom>
              <a:avLst/>
              <a:gdLst/>
              <a:ahLst/>
              <a:cxnLst/>
              <a:rect l="l" t="t" r="r" b="b"/>
              <a:pathLst>
                <a:path w="4000000" h="882400">
                  <a:moveTo>
                    <a:pt x="0" y="0"/>
                  </a:moveTo>
                  <a:lnTo>
                    <a:pt x="4000000" y="0"/>
                  </a:lnTo>
                  <a:lnTo>
                    <a:pt x="4000000" y="882400"/>
                  </a:lnTo>
                  <a:lnTo>
                    <a:pt x="0" y="882400"/>
                  </a:lnTo>
                  <a:close/>
                </a:path>
              </a:pathLst>
            </a:custGeom>
            <a:solidFill>
              <a:srgbClr val="000000">
                <a:alpha val="0"/>
              </a:srgbClr>
            </a:solidFill>
          </p:spPr>
        </p:sp>
        <p:sp>
          <p:nvSpPr>
            <p:cNvPr id="10" name="TextBox 10"/>
            <p:cNvSpPr txBox="1"/>
            <p:nvPr/>
          </p:nvSpPr>
          <p:spPr>
            <a:xfrm>
              <a:off x="0" y="-66675"/>
              <a:ext cx="4000000" cy="949075"/>
            </a:xfrm>
            <a:prstGeom prst="rect">
              <a:avLst/>
            </a:prstGeom>
          </p:spPr>
          <p:txBody>
            <a:bodyPr lIns="0" tIns="0" rIns="0" bIns="0" rtlCol="0" anchor="t"/>
            <a:lstStyle/>
            <a:p>
              <a:pPr algn="l">
                <a:lnSpc>
                  <a:spcPts val="3719"/>
                </a:lnSpc>
              </a:pPr>
              <a:r>
                <a:rPr lang="en-US" sz="3099" b="1">
                  <a:solidFill>
                    <a:srgbClr val="EBEFF2"/>
                  </a:solidFill>
                  <a:latin typeface="Arial Bold"/>
                  <a:ea typeface="Arial Bold"/>
                  <a:cs typeface="Arial Bold"/>
                  <a:sym typeface="Arial Bold"/>
                </a:rPr>
                <a:t>PARTNERS</a:t>
              </a:r>
            </a:p>
          </p:txBody>
        </p:sp>
      </p:grpSp>
      <p:sp>
        <p:nvSpPr>
          <p:cNvPr id="11" name="Freeform 11"/>
          <p:cNvSpPr/>
          <p:nvPr/>
        </p:nvSpPr>
        <p:spPr>
          <a:xfrm>
            <a:off x="4779689" y="536975"/>
            <a:ext cx="4477825" cy="2631047"/>
          </a:xfrm>
          <a:custGeom>
            <a:avLst/>
            <a:gdLst/>
            <a:ahLst/>
            <a:cxnLst/>
            <a:rect l="l" t="t" r="r" b="b"/>
            <a:pathLst>
              <a:path w="4477825" h="2631047">
                <a:moveTo>
                  <a:pt x="0" y="0"/>
                </a:moveTo>
                <a:lnTo>
                  <a:pt x="4477825" y="0"/>
                </a:lnTo>
                <a:lnTo>
                  <a:pt x="4477825" y="2631047"/>
                </a:lnTo>
                <a:lnTo>
                  <a:pt x="0" y="2631047"/>
                </a:lnTo>
                <a:lnTo>
                  <a:pt x="0" y="0"/>
                </a:lnTo>
                <a:close/>
              </a:path>
            </a:pathLst>
          </a:custGeom>
          <a:blipFill>
            <a:blip r:embed="rId7"/>
            <a:stretch>
              <a:fillRect/>
            </a:stretch>
          </a:blipFill>
        </p:spPr>
      </p:sp>
      <p:grpSp>
        <p:nvGrpSpPr>
          <p:cNvPr id="12" name="Group 12"/>
          <p:cNvGrpSpPr/>
          <p:nvPr/>
        </p:nvGrpSpPr>
        <p:grpSpPr>
          <a:xfrm>
            <a:off x="128475" y="2569125"/>
            <a:ext cx="3906600" cy="1471500"/>
            <a:chOff x="0" y="0"/>
            <a:chExt cx="5208800" cy="1962000"/>
          </a:xfrm>
        </p:grpSpPr>
        <p:sp>
          <p:nvSpPr>
            <p:cNvPr id="13" name="Freeform 13"/>
            <p:cNvSpPr/>
            <p:nvPr/>
          </p:nvSpPr>
          <p:spPr>
            <a:xfrm>
              <a:off x="0" y="0"/>
              <a:ext cx="5208800" cy="1962000"/>
            </a:xfrm>
            <a:custGeom>
              <a:avLst/>
              <a:gdLst/>
              <a:ahLst/>
              <a:cxnLst/>
              <a:rect l="l" t="t" r="r" b="b"/>
              <a:pathLst>
                <a:path w="5208800" h="1962000">
                  <a:moveTo>
                    <a:pt x="0" y="0"/>
                  </a:moveTo>
                  <a:lnTo>
                    <a:pt x="5208800" y="0"/>
                  </a:lnTo>
                  <a:lnTo>
                    <a:pt x="5208800" y="1962000"/>
                  </a:lnTo>
                  <a:lnTo>
                    <a:pt x="0" y="1962000"/>
                  </a:lnTo>
                  <a:close/>
                </a:path>
              </a:pathLst>
            </a:custGeom>
            <a:solidFill>
              <a:srgbClr val="000000">
                <a:alpha val="0"/>
              </a:srgbClr>
            </a:solidFill>
          </p:spPr>
        </p:sp>
        <p:sp>
          <p:nvSpPr>
            <p:cNvPr id="14" name="TextBox 14"/>
            <p:cNvSpPr txBox="1"/>
            <p:nvPr/>
          </p:nvSpPr>
          <p:spPr>
            <a:xfrm>
              <a:off x="0" y="-161925"/>
              <a:ext cx="5208800" cy="2123925"/>
            </a:xfrm>
            <a:prstGeom prst="rect">
              <a:avLst/>
            </a:prstGeom>
          </p:spPr>
          <p:txBody>
            <a:bodyPr lIns="0" tIns="0" rIns="0" bIns="0" rtlCol="0" anchor="t"/>
            <a:lstStyle/>
            <a:p>
              <a:pPr algn="l">
                <a:lnSpc>
                  <a:spcPts val="5472"/>
                </a:lnSpc>
              </a:pPr>
              <a:r>
                <a:rPr lang="en-US" sz="3800" b="1">
                  <a:solidFill>
                    <a:srgbClr val="3E588C"/>
                  </a:solidFill>
                  <a:latin typeface="Arial Bold"/>
                  <a:ea typeface="Arial Bold"/>
                  <a:cs typeface="Arial Bold"/>
                  <a:sym typeface="Arial Bold"/>
                </a:rPr>
                <a:t>International Grant Projects</a:t>
              </a:r>
            </a:p>
          </p:txBody>
        </p:sp>
      </p:grpSp>
      <p:grpSp>
        <p:nvGrpSpPr>
          <p:cNvPr id="15" name="Group 15"/>
          <p:cNvGrpSpPr/>
          <p:nvPr/>
        </p:nvGrpSpPr>
        <p:grpSpPr>
          <a:xfrm>
            <a:off x="10264875" y="1155850"/>
            <a:ext cx="7398600" cy="785100"/>
            <a:chOff x="0" y="0"/>
            <a:chExt cx="9864800" cy="1046800"/>
          </a:xfrm>
        </p:grpSpPr>
        <p:sp>
          <p:nvSpPr>
            <p:cNvPr id="16" name="Freeform 16"/>
            <p:cNvSpPr/>
            <p:nvPr/>
          </p:nvSpPr>
          <p:spPr>
            <a:xfrm>
              <a:off x="0" y="0"/>
              <a:ext cx="9864800" cy="1046800"/>
            </a:xfrm>
            <a:custGeom>
              <a:avLst/>
              <a:gdLst/>
              <a:ahLst/>
              <a:cxnLst/>
              <a:rect l="l" t="t" r="r" b="b"/>
              <a:pathLst>
                <a:path w="9864800" h="1046800">
                  <a:moveTo>
                    <a:pt x="0" y="0"/>
                  </a:moveTo>
                  <a:lnTo>
                    <a:pt x="9864800" y="0"/>
                  </a:lnTo>
                  <a:lnTo>
                    <a:pt x="9864800" y="1046800"/>
                  </a:lnTo>
                  <a:lnTo>
                    <a:pt x="0" y="1046800"/>
                  </a:lnTo>
                  <a:close/>
                </a:path>
              </a:pathLst>
            </a:custGeom>
            <a:solidFill>
              <a:srgbClr val="000000">
                <a:alpha val="0"/>
              </a:srgbClr>
            </a:solidFill>
          </p:spPr>
        </p:sp>
        <p:sp>
          <p:nvSpPr>
            <p:cNvPr id="17" name="TextBox 17"/>
            <p:cNvSpPr txBox="1"/>
            <p:nvPr/>
          </p:nvSpPr>
          <p:spPr>
            <a:xfrm>
              <a:off x="0" y="-76200"/>
              <a:ext cx="9864800" cy="1123000"/>
            </a:xfrm>
            <a:prstGeom prst="rect">
              <a:avLst/>
            </a:prstGeom>
          </p:spPr>
          <p:txBody>
            <a:bodyPr lIns="0" tIns="0" rIns="0" bIns="0" rtlCol="0" anchor="t"/>
            <a:lstStyle/>
            <a:p>
              <a:pPr algn="l">
                <a:lnSpc>
                  <a:spcPts val="4680"/>
                </a:lnSpc>
              </a:pPr>
              <a:r>
                <a:rPr lang="en-US" sz="3900" b="1">
                  <a:solidFill>
                    <a:srgbClr val="EBEFF2"/>
                  </a:solidFill>
                  <a:latin typeface="Arial Bold"/>
                  <a:ea typeface="Arial Bold"/>
                  <a:cs typeface="Arial Bold"/>
                  <a:sym typeface="Arial Bold"/>
                </a:rPr>
                <a:t>EU STUDY DAYS IN UKRAINE</a:t>
              </a:r>
            </a:p>
          </p:txBody>
        </p:sp>
      </p:grpSp>
      <p:grpSp>
        <p:nvGrpSpPr>
          <p:cNvPr id="18" name="Group 18"/>
          <p:cNvGrpSpPr/>
          <p:nvPr/>
        </p:nvGrpSpPr>
        <p:grpSpPr>
          <a:xfrm>
            <a:off x="5266125" y="3439550"/>
            <a:ext cx="12655500" cy="2416500"/>
            <a:chOff x="0" y="0"/>
            <a:chExt cx="16874000" cy="3222000"/>
          </a:xfrm>
        </p:grpSpPr>
        <p:sp>
          <p:nvSpPr>
            <p:cNvPr id="19" name="Freeform 19"/>
            <p:cNvSpPr/>
            <p:nvPr/>
          </p:nvSpPr>
          <p:spPr>
            <a:xfrm>
              <a:off x="0" y="0"/>
              <a:ext cx="16873999" cy="3222000"/>
            </a:xfrm>
            <a:custGeom>
              <a:avLst/>
              <a:gdLst/>
              <a:ahLst/>
              <a:cxnLst/>
              <a:rect l="l" t="t" r="r" b="b"/>
              <a:pathLst>
                <a:path w="16873999" h="3222000">
                  <a:moveTo>
                    <a:pt x="0" y="0"/>
                  </a:moveTo>
                  <a:lnTo>
                    <a:pt x="16873999" y="0"/>
                  </a:lnTo>
                  <a:lnTo>
                    <a:pt x="16873999" y="3222000"/>
                  </a:lnTo>
                  <a:lnTo>
                    <a:pt x="0" y="3222000"/>
                  </a:lnTo>
                  <a:close/>
                </a:path>
              </a:pathLst>
            </a:custGeom>
            <a:solidFill>
              <a:srgbClr val="000000">
                <a:alpha val="0"/>
              </a:srgbClr>
            </a:solidFill>
          </p:spPr>
        </p:sp>
        <p:sp>
          <p:nvSpPr>
            <p:cNvPr id="20" name="TextBox 20"/>
            <p:cNvSpPr txBox="1"/>
            <p:nvPr/>
          </p:nvSpPr>
          <p:spPr>
            <a:xfrm>
              <a:off x="0" y="-57150"/>
              <a:ext cx="16874000" cy="3279150"/>
            </a:xfrm>
            <a:prstGeom prst="rect">
              <a:avLst/>
            </a:prstGeom>
          </p:spPr>
          <p:txBody>
            <a:bodyPr lIns="0" tIns="0" rIns="0" bIns="0" rtlCol="0" anchor="t"/>
            <a:lstStyle/>
            <a:p>
              <a:pPr algn="l">
                <a:lnSpc>
                  <a:spcPts val="3479"/>
                </a:lnSpc>
              </a:pPr>
              <a:r>
                <a:rPr lang="en-US" sz="2900" b="1">
                  <a:solidFill>
                    <a:srgbClr val="EBEFF2"/>
                  </a:solidFill>
                  <a:latin typeface="Arial Bold"/>
                  <a:ea typeface="Arial Bold"/>
                  <a:cs typeface="Arial Bold"/>
                  <a:sym typeface="Arial Bold"/>
                </a:rPr>
                <a:t>EU Study Days in Ukraine is a project of the Representation of the European Union in Ukraine, and provides an opportunity for high school students, students and postgraduates to learn more about the European Union and relations between the EU and Ukraine from key European and Ukrainian experts in this field.</a:t>
              </a:r>
            </a:p>
          </p:txBody>
        </p:sp>
      </p:grpSp>
      <p:sp>
        <p:nvSpPr>
          <p:cNvPr id="21" name="Freeform 21"/>
          <p:cNvSpPr/>
          <p:nvPr/>
        </p:nvSpPr>
        <p:spPr>
          <a:xfrm>
            <a:off x="6335271" y="7382763"/>
            <a:ext cx="962025" cy="866775"/>
          </a:xfrm>
          <a:custGeom>
            <a:avLst/>
            <a:gdLst/>
            <a:ahLst/>
            <a:cxnLst/>
            <a:rect l="l" t="t" r="r" b="b"/>
            <a:pathLst>
              <a:path w="962025" h="866775">
                <a:moveTo>
                  <a:pt x="0" y="0"/>
                </a:moveTo>
                <a:lnTo>
                  <a:pt x="962025" y="0"/>
                </a:lnTo>
                <a:lnTo>
                  <a:pt x="962025" y="866775"/>
                </a:lnTo>
                <a:lnTo>
                  <a:pt x="0" y="866775"/>
                </a:lnTo>
                <a:lnTo>
                  <a:pt x="0" y="0"/>
                </a:lnTo>
                <a:close/>
              </a:path>
            </a:pathLst>
          </a:custGeom>
          <a:blipFill>
            <a:blip r:embed="rId8"/>
            <a:stretch>
              <a:fillRect/>
            </a:stretch>
          </a:blipFill>
        </p:spPr>
      </p:sp>
      <p:sp>
        <p:nvSpPr>
          <p:cNvPr id="22" name="Freeform 22"/>
          <p:cNvSpPr/>
          <p:nvPr/>
        </p:nvSpPr>
        <p:spPr>
          <a:xfrm>
            <a:off x="10496050" y="6997677"/>
            <a:ext cx="1660082" cy="1636979"/>
          </a:xfrm>
          <a:custGeom>
            <a:avLst/>
            <a:gdLst/>
            <a:ahLst/>
            <a:cxnLst/>
            <a:rect l="l" t="t" r="r" b="b"/>
            <a:pathLst>
              <a:path w="1660082" h="1636979">
                <a:moveTo>
                  <a:pt x="0" y="0"/>
                </a:moveTo>
                <a:lnTo>
                  <a:pt x="1660082" y="0"/>
                </a:lnTo>
                <a:lnTo>
                  <a:pt x="1660082" y="1636979"/>
                </a:lnTo>
                <a:lnTo>
                  <a:pt x="0" y="1636979"/>
                </a:lnTo>
                <a:lnTo>
                  <a:pt x="0" y="0"/>
                </a:lnTo>
                <a:close/>
              </a:path>
            </a:pathLst>
          </a:custGeom>
          <a:blipFill>
            <a:blip r:embed="rId6"/>
            <a:stretch>
              <a:fillRect r="-25"/>
            </a:stretch>
          </a:blipFill>
        </p:spPr>
      </p:sp>
      <p:sp>
        <p:nvSpPr>
          <p:cNvPr id="23" name="Freeform 23"/>
          <p:cNvSpPr/>
          <p:nvPr/>
        </p:nvSpPr>
        <p:spPr>
          <a:xfrm>
            <a:off x="15354882" y="7354650"/>
            <a:ext cx="952500" cy="942975"/>
          </a:xfrm>
          <a:custGeom>
            <a:avLst/>
            <a:gdLst/>
            <a:ahLst/>
            <a:cxnLst/>
            <a:rect l="l" t="t" r="r" b="b"/>
            <a:pathLst>
              <a:path w="952500" h="942975">
                <a:moveTo>
                  <a:pt x="0" y="0"/>
                </a:moveTo>
                <a:lnTo>
                  <a:pt x="952500" y="0"/>
                </a:lnTo>
                <a:lnTo>
                  <a:pt x="952500" y="942975"/>
                </a:lnTo>
                <a:lnTo>
                  <a:pt x="0" y="942975"/>
                </a:lnTo>
                <a:lnTo>
                  <a:pt x="0" y="0"/>
                </a:lnTo>
                <a:close/>
              </a:path>
            </a:pathLst>
          </a:custGeom>
          <a:blipFill>
            <a:blip r:embed="rId9"/>
            <a:stretch>
              <a:fillRect/>
            </a:stretch>
          </a:blipFill>
        </p:spPr>
      </p:sp>
      <p:grpSp>
        <p:nvGrpSpPr>
          <p:cNvPr id="24" name="Group 24"/>
          <p:cNvGrpSpPr/>
          <p:nvPr/>
        </p:nvGrpSpPr>
        <p:grpSpPr>
          <a:xfrm>
            <a:off x="5316288" y="8446025"/>
            <a:ext cx="3000000" cy="923400"/>
            <a:chOff x="0" y="0"/>
            <a:chExt cx="4000000" cy="1231200"/>
          </a:xfrm>
        </p:grpSpPr>
        <p:sp>
          <p:nvSpPr>
            <p:cNvPr id="25" name="Freeform 25"/>
            <p:cNvSpPr/>
            <p:nvPr/>
          </p:nvSpPr>
          <p:spPr>
            <a:xfrm>
              <a:off x="0" y="0"/>
              <a:ext cx="4000000" cy="1231200"/>
            </a:xfrm>
            <a:custGeom>
              <a:avLst/>
              <a:gdLst/>
              <a:ahLst/>
              <a:cxnLst/>
              <a:rect l="l" t="t" r="r" b="b"/>
              <a:pathLst>
                <a:path w="4000000" h="1231200">
                  <a:moveTo>
                    <a:pt x="0" y="0"/>
                  </a:moveTo>
                  <a:lnTo>
                    <a:pt x="4000000" y="0"/>
                  </a:lnTo>
                  <a:lnTo>
                    <a:pt x="4000000" y="1231200"/>
                  </a:lnTo>
                  <a:lnTo>
                    <a:pt x="0" y="1231200"/>
                  </a:lnTo>
                  <a:close/>
                </a:path>
              </a:pathLst>
            </a:custGeom>
            <a:solidFill>
              <a:srgbClr val="000000">
                <a:alpha val="0"/>
              </a:srgbClr>
            </a:solidFill>
          </p:spPr>
        </p:sp>
        <p:sp>
          <p:nvSpPr>
            <p:cNvPr id="26" name="TextBox 26"/>
            <p:cNvSpPr txBox="1"/>
            <p:nvPr/>
          </p:nvSpPr>
          <p:spPr>
            <a:xfrm>
              <a:off x="0" y="-47625"/>
              <a:ext cx="4000000" cy="1278825"/>
            </a:xfrm>
            <a:prstGeom prst="rect">
              <a:avLst/>
            </a:prstGeom>
          </p:spPr>
          <p:txBody>
            <a:bodyPr lIns="0" tIns="0" rIns="0" bIns="0" rtlCol="0" anchor="t"/>
            <a:lstStyle/>
            <a:p>
              <a:pPr algn="ctr">
                <a:lnSpc>
                  <a:spcPts val="2879"/>
                </a:lnSpc>
              </a:pPr>
              <a:r>
                <a:rPr lang="en-US" sz="2400" b="1">
                  <a:solidFill>
                    <a:srgbClr val="EBEFF2"/>
                  </a:solidFill>
                  <a:latin typeface="Arial Bold"/>
                  <a:ea typeface="Arial Bold"/>
                  <a:cs typeface="Arial Bold"/>
                  <a:sym typeface="Arial Bold"/>
                </a:rPr>
                <a:t>Youth Alternative NGO (Kyiv)</a:t>
              </a:r>
            </a:p>
          </p:txBody>
        </p:sp>
      </p:grpSp>
      <p:grpSp>
        <p:nvGrpSpPr>
          <p:cNvPr id="27" name="Group 27"/>
          <p:cNvGrpSpPr/>
          <p:nvPr/>
        </p:nvGrpSpPr>
        <p:grpSpPr>
          <a:xfrm>
            <a:off x="9423350" y="8555638"/>
            <a:ext cx="3906600" cy="1293000"/>
            <a:chOff x="0" y="0"/>
            <a:chExt cx="5208800" cy="1724000"/>
          </a:xfrm>
        </p:grpSpPr>
        <p:sp>
          <p:nvSpPr>
            <p:cNvPr id="28" name="Freeform 28"/>
            <p:cNvSpPr/>
            <p:nvPr/>
          </p:nvSpPr>
          <p:spPr>
            <a:xfrm>
              <a:off x="0" y="0"/>
              <a:ext cx="5208800" cy="1724000"/>
            </a:xfrm>
            <a:custGeom>
              <a:avLst/>
              <a:gdLst/>
              <a:ahLst/>
              <a:cxnLst/>
              <a:rect l="l" t="t" r="r" b="b"/>
              <a:pathLst>
                <a:path w="5208800" h="1724000">
                  <a:moveTo>
                    <a:pt x="0" y="0"/>
                  </a:moveTo>
                  <a:lnTo>
                    <a:pt x="5208800" y="0"/>
                  </a:lnTo>
                  <a:lnTo>
                    <a:pt x="5208800" y="1724000"/>
                  </a:lnTo>
                  <a:lnTo>
                    <a:pt x="0" y="1724000"/>
                  </a:lnTo>
                  <a:close/>
                </a:path>
              </a:pathLst>
            </a:custGeom>
            <a:solidFill>
              <a:srgbClr val="000000">
                <a:alpha val="0"/>
              </a:srgbClr>
            </a:solidFill>
          </p:spPr>
        </p:sp>
        <p:sp>
          <p:nvSpPr>
            <p:cNvPr id="29" name="TextBox 29"/>
            <p:cNvSpPr txBox="1"/>
            <p:nvPr/>
          </p:nvSpPr>
          <p:spPr>
            <a:xfrm>
              <a:off x="0" y="-47625"/>
              <a:ext cx="5208800" cy="1771625"/>
            </a:xfrm>
            <a:prstGeom prst="rect">
              <a:avLst/>
            </a:prstGeom>
          </p:spPr>
          <p:txBody>
            <a:bodyPr lIns="0" tIns="0" rIns="0" bIns="0" rtlCol="0" anchor="t"/>
            <a:lstStyle/>
            <a:p>
              <a:pPr algn="ctr">
                <a:lnSpc>
                  <a:spcPts val="2879"/>
                </a:lnSpc>
              </a:pPr>
              <a:r>
                <a:rPr lang="en-US" sz="2400" b="1">
                  <a:solidFill>
                    <a:srgbClr val="EBEFF2"/>
                  </a:solidFill>
                  <a:latin typeface="Arial Bold"/>
                  <a:ea typeface="Arial Bold"/>
                  <a:cs typeface="Arial Bold"/>
                  <a:sym typeface="Arial Bold"/>
                </a:rPr>
                <a:t>Simon Kuznets Kharkiv National University of Economics</a:t>
              </a:r>
            </a:p>
          </p:txBody>
        </p:sp>
      </p:grpSp>
      <p:grpSp>
        <p:nvGrpSpPr>
          <p:cNvPr id="30" name="Group 30"/>
          <p:cNvGrpSpPr/>
          <p:nvPr/>
        </p:nvGrpSpPr>
        <p:grpSpPr>
          <a:xfrm>
            <a:off x="14331125" y="8484425"/>
            <a:ext cx="3000000" cy="1293000"/>
            <a:chOff x="0" y="0"/>
            <a:chExt cx="4000000" cy="1724000"/>
          </a:xfrm>
        </p:grpSpPr>
        <p:sp>
          <p:nvSpPr>
            <p:cNvPr id="31" name="Freeform 31"/>
            <p:cNvSpPr/>
            <p:nvPr/>
          </p:nvSpPr>
          <p:spPr>
            <a:xfrm>
              <a:off x="0" y="0"/>
              <a:ext cx="4000000" cy="1724000"/>
            </a:xfrm>
            <a:custGeom>
              <a:avLst/>
              <a:gdLst/>
              <a:ahLst/>
              <a:cxnLst/>
              <a:rect l="l" t="t" r="r" b="b"/>
              <a:pathLst>
                <a:path w="4000000" h="1724000">
                  <a:moveTo>
                    <a:pt x="0" y="0"/>
                  </a:moveTo>
                  <a:lnTo>
                    <a:pt x="4000000" y="0"/>
                  </a:lnTo>
                  <a:lnTo>
                    <a:pt x="4000000" y="1724000"/>
                  </a:lnTo>
                  <a:lnTo>
                    <a:pt x="0" y="1724000"/>
                  </a:lnTo>
                  <a:close/>
                </a:path>
              </a:pathLst>
            </a:custGeom>
            <a:solidFill>
              <a:srgbClr val="000000">
                <a:alpha val="0"/>
              </a:srgbClr>
            </a:solidFill>
          </p:spPr>
        </p:sp>
        <p:sp>
          <p:nvSpPr>
            <p:cNvPr id="32" name="TextBox 32"/>
            <p:cNvSpPr txBox="1"/>
            <p:nvPr/>
          </p:nvSpPr>
          <p:spPr>
            <a:xfrm>
              <a:off x="0" y="-47625"/>
              <a:ext cx="4000000" cy="1771625"/>
            </a:xfrm>
            <a:prstGeom prst="rect">
              <a:avLst/>
            </a:prstGeom>
          </p:spPr>
          <p:txBody>
            <a:bodyPr lIns="0" tIns="0" rIns="0" bIns="0" rtlCol="0" anchor="t"/>
            <a:lstStyle/>
            <a:p>
              <a:pPr algn="ctr">
                <a:lnSpc>
                  <a:spcPts val="2879"/>
                </a:lnSpc>
              </a:pPr>
              <a:r>
                <a:rPr lang="en-US" sz="2400" b="1">
                  <a:solidFill>
                    <a:srgbClr val="EBEFF2"/>
                  </a:solidFill>
                  <a:latin typeface="Arial Bold"/>
                  <a:ea typeface="Arial Bold"/>
                  <a:cs typeface="Arial Bold"/>
                  <a:sym typeface="Arial Bold"/>
                </a:rPr>
                <a:t>Ivan Franko National University of Lviv</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rot="10054986">
            <a:off x="2713932" y="9025038"/>
            <a:ext cx="3800120" cy="3565203"/>
          </a:xfrm>
          <a:custGeom>
            <a:avLst/>
            <a:gdLst/>
            <a:ahLst/>
            <a:cxnLst/>
            <a:rect l="l" t="t" r="r" b="b"/>
            <a:pathLst>
              <a:path w="3800120" h="3565203">
                <a:moveTo>
                  <a:pt x="0" y="0"/>
                </a:moveTo>
                <a:lnTo>
                  <a:pt x="3800120" y="0"/>
                </a:lnTo>
                <a:lnTo>
                  <a:pt x="3800120" y="3565203"/>
                </a:lnTo>
                <a:lnTo>
                  <a:pt x="0" y="3565203"/>
                </a:lnTo>
                <a:lnTo>
                  <a:pt x="0" y="0"/>
                </a:lnTo>
                <a:close/>
              </a:path>
            </a:pathLst>
          </a:custGeom>
          <a:blipFill>
            <a:blip r:embed="rId2"/>
            <a:stretch>
              <a:fillRect b="-159"/>
            </a:stretch>
          </a:blipFill>
        </p:spPr>
      </p:sp>
      <p:sp>
        <p:nvSpPr>
          <p:cNvPr id="3" name="Freeform 3"/>
          <p:cNvSpPr/>
          <p:nvPr/>
        </p:nvSpPr>
        <p:spPr>
          <a:xfrm>
            <a:off x="-134419" y="-170034"/>
            <a:ext cx="4432202" cy="10574926"/>
          </a:xfrm>
          <a:custGeom>
            <a:avLst/>
            <a:gdLst/>
            <a:ahLst/>
            <a:cxnLst/>
            <a:rect l="l" t="t" r="r" b="b"/>
            <a:pathLst>
              <a:path w="4432202" h="10574926">
                <a:moveTo>
                  <a:pt x="0" y="0"/>
                </a:moveTo>
                <a:lnTo>
                  <a:pt x="4432202" y="0"/>
                </a:lnTo>
                <a:lnTo>
                  <a:pt x="4432202" y="10574926"/>
                </a:lnTo>
                <a:lnTo>
                  <a:pt x="0" y="105749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8443" y="8446027"/>
            <a:ext cx="1953357" cy="1512215"/>
          </a:xfrm>
          <a:custGeom>
            <a:avLst/>
            <a:gdLst/>
            <a:ahLst/>
            <a:cxnLst/>
            <a:rect l="l" t="t" r="r" b="b"/>
            <a:pathLst>
              <a:path w="1953357" h="1512215">
                <a:moveTo>
                  <a:pt x="0" y="0"/>
                </a:moveTo>
                <a:lnTo>
                  <a:pt x="1953357" y="0"/>
                </a:lnTo>
                <a:lnTo>
                  <a:pt x="1953357" y="1512215"/>
                </a:lnTo>
                <a:lnTo>
                  <a:pt x="0" y="1512215"/>
                </a:lnTo>
                <a:lnTo>
                  <a:pt x="0" y="0"/>
                </a:lnTo>
                <a:close/>
              </a:path>
            </a:pathLst>
          </a:custGeom>
          <a:blipFill>
            <a:blip r:embed="rId5"/>
            <a:stretch>
              <a:fillRect b="-118"/>
            </a:stretch>
          </a:blipFill>
        </p:spPr>
      </p:sp>
      <p:sp>
        <p:nvSpPr>
          <p:cNvPr id="5" name="Freeform 5"/>
          <p:cNvSpPr/>
          <p:nvPr/>
        </p:nvSpPr>
        <p:spPr>
          <a:xfrm>
            <a:off x="2375075" y="8446027"/>
            <a:ext cx="1660082" cy="1636979"/>
          </a:xfrm>
          <a:custGeom>
            <a:avLst/>
            <a:gdLst/>
            <a:ahLst/>
            <a:cxnLst/>
            <a:rect l="l" t="t" r="r" b="b"/>
            <a:pathLst>
              <a:path w="1660082" h="1636979">
                <a:moveTo>
                  <a:pt x="0" y="0"/>
                </a:moveTo>
                <a:lnTo>
                  <a:pt x="1660082" y="0"/>
                </a:lnTo>
                <a:lnTo>
                  <a:pt x="1660082" y="1636979"/>
                </a:lnTo>
                <a:lnTo>
                  <a:pt x="0" y="1636979"/>
                </a:lnTo>
                <a:lnTo>
                  <a:pt x="0" y="0"/>
                </a:lnTo>
                <a:close/>
              </a:path>
            </a:pathLst>
          </a:custGeom>
          <a:blipFill>
            <a:blip r:embed="rId6"/>
            <a:stretch>
              <a:fillRect r="-25"/>
            </a:stretch>
          </a:blipFill>
        </p:spPr>
      </p:sp>
      <p:sp>
        <p:nvSpPr>
          <p:cNvPr id="6" name="Freeform 6"/>
          <p:cNvSpPr/>
          <p:nvPr/>
        </p:nvSpPr>
        <p:spPr>
          <a:xfrm rot="5206115">
            <a:off x="16945204" y="8484828"/>
            <a:ext cx="3800120" cy="3565203"/>
          </a:xfrm>
          <a:custGeom>
            <a:avLst/>
            <a:gdLst/>
            <a:ahLst/>
            <a:cxnLst/>
            <a:rect l="l" t="t" r="r" b="b"/>
            <a:pathLst>
              <a:path w="3800120" h="3565203">
                <a:moveTo>
                  <a:pt x="0" y="0"/>
                </a:moveTo>
                <a:lnTo>
                  <a:pt x="3800120" y="0"/>
                </a:lnTo>
                <a:lnTo>
                  <a:pt x="3800120" y="3565203"/>
                </a:lnTo>
                <a:lnTo>
                  <a:pt x="0" y="3565203"/>
                </a:lnTo>
                <a:lnTo>
                  <a:pt x="0" y="0"/>
                </a:lnTo>
                <a:close/>
              </a:path>
            </a:pathLst>
          </a:custGeom>
          <a:blipFill>
            <a:blip r:embed="rId2"/>
            <a:stretch>
              <a:fillRect b="-159"/>
            </a:stretch>
          </a:blipFill>
        </p:spPr>
      </p:sp>
      <p:sp>
        <p:nvSpPr>
          <p:cNvPr id="7" name="AutoShape 7"/>
          <p:cNvSpPr/>
          <p:nvPr/>
        </p:nvSpPr>
        <p:spPr>
          <a:xfrm rot="12698">
            <a:off x="7876133" y="4303989"/>
            <a:ext cx="10314370" cy="0"/>
          </a:xfrm>
          <a:prstGeom prst="line">
            <a:avLst/>
          </a:prstGeom>
          <a:ln w="28575" cap="rnd">
            <a:solidFill>
              <a:srgbClr val="FFFFFF"/>
            </a:solidFill>
            <a:prstDash val="solid"/>
            <a:headEnd type="none" w="sm" len="sm"/>
            <a:tailEnd type="none" w="sm" len="sm"/>
          </a:ln>
        </p:spPr>
      </p:sp>
      <p:sp>
        <p:nvSpPr>
          <p:cNvPr id="8" name="Freeform 8"/>
          <p:cNvSpPr/>
          <p:nvPr/>
        </p:nvSpPr>
        <p:spPr>
          <a:xfrm>
            <a:off x="5028100" y="411350"/>
            <a:ext cx="3030640" cy="1276800"/>
          </a:xfrm>
          <a:custGeom>
            <a:avLst/>
            <a:gdLst/>
            <a:ahLst/>
            <a:cxnLst/>
            <a:rect l="l" t="t" r="r" b="b"/>
            <a:pathLst>
              <a:path w="3030640" h="1276800">
                <a:moveTo>
                  <a:pt x="0" y="0"/>
                </a:moveTo>
                <a:lnTo>
                  <a:pt x="3030640" y="0"/>
                </a:lnTo>
                <a:lnTo>
                  <a:pt x="3030640" y="1276800"/>
                </a:lnTo>
                <a:lnTo>
                  <a:pt x="0" y="1276800"/>
                </a:lnTo>
                <a:lnTo>
                  <a:pt x="0" y="0"/>
                </a:lnTo>
                <a:close/>
              </a:path>
            </a:pathLst>
          </a:custGeom>
          <a:blipFill>
            <a:blip r:embed="rId7"/>
            <a:stretch>
              <a:fillRect/>
            </a:stretch>
          </a:blipFill>
        </p:spPr>
      </p:sp>
      <p:grpSp>
        <p:nvGrpSpPr>
          <p:cNvPr id="9" name="Group 9"/>
          <p:cNvGrpSpPr/>
          <p:nvPr/>
        </p:nvGrpSpPr>
        <p:grpSpPr>
          <a:xfrm>
            <a:off x="9052350" y="474725"/>
            <a:ext cx="8957700" cy="1276800"/>
            <a:chOff x="0" y="0"/>
            <a:chExt cx="11943600" cy="1702400"/>
          </a:xfrm>
        </p:grpSpPr>
        <p:sp>
          <p:nvSpPr>
            <p:cNvPr id="10" name="Freeform 10"/>
            <p:cNvSpPr/>
            <p:nvPr/>
          </p:nvSpPr>
          <p:spPr>
            <a:xfrm>
              <a:off x="0" y="0"/>
              <a:ext cx="11943600" cy="1702400"/>
            </a:xfrm>
            <a:custGeom>
              <a:avLst/>
              <a:gdLst/>
              <a:ahLst/>
              <a:cxnLst/>
              <a:rect l="l" t="t" r="r" b="b"/>
              <a:pathLst>
                <a:path w="11943600" h="1702400">
                  <a:moveTo>
                    <a:pt x="0" y="0"/>
                  </a:moveTo>
                  <a:lnTo>
                    <a:pt x="11943600" y="0"/>
                  </a:lnTo>
                  <a:lnTo>
                    <a:pt x="11943600" y="1702400"/>
                  </a:lnTo>
                  <a:lnTo>
                    <a:pt x="0" y="1702400"/>
                  </a:lnTo>
                  <a:close/>
                </a:path>
              </a:pathLst>
            </a:custGeom>
            <a:solidFill>
              <a:srgbClr val="000000">
                <a:alpha val="0"/>
              </a:srgbClr>
            </a:solidFill>
          </p:spPr>
        </p:sp>
        <p:sp>
          <p:nvSpPr>
            <p:cNvPr id="11" name="TextBox 11"/>
            <p:cNvSpPr txBox="1"/>
            <p:nvPr/>
          </p:nvSpPr>
          <p:spPr>
            <a:xfrm>
              <a:off x="0" y="-123825"/>
              <a:ext cx="11943600" cy="1826225"/>
            </a:xfrm>
            <a:prstGeom prst="rect">
              <a:avLst/>
            </a:prstGeom>
          </p:spPr>
          <p:txBody>
            <a:bodyPr lIns="0" tIns="0" rIns="0" bIns="0" rtlCol="0" anchor="t"/>
            <a:lstStyle/>
            <a:p>
              <a:pPr algn="ctr">
                <a:lnSpc>
                  <a:spcPts val="4554"/>
                </a:lnSpc>
              </a:pPr>
              <a:r>
                <a:rPr lang="en-US" sz="3300" b="1">
                  <a:solidFill>
                    <a:srgbClr val="FFFFFF"/>
                  </a:solidFill>
                  <a:latin typeface="Arial Bold"/>
                  <a:ea typeface="Arial Bold"/>
                  <a:cs typeface="Arial Bold"/>
                  <a:sym typeface="Arial Bold"/>
                </a:rPr>
                <a:t>Creative Spark: High Education Enterprise supported by British Council</a:t>
              </a:r>
            </a:p>
          </p:txBody>
        </p:sp>
      </p:grpSp>
      <p:sp>
        <p:nvSpPr>
          <p:cNvPr id="12" name="Freeform 12"/>
          <p:cNvSpPr/>
          <p:nvPr/>
        </p:nvSpPr>
        <p:spPr>
          <a:xfrm>
            <a:off x="15010049" y="4960600"/>
            <a:ext cx="3000000" cy="1115703"/>
          </a:xfrm>
          <a:custGeom>
            <a:avLst/>
            <a:gdLst/>
            <a:ahLst/>
            <a:cxnLst/>
            <a:rect l="l" t="t" r="r" b="b"/>
            <a:pathLst>
              <a:path w="3000000" h="1115703">
                <a:moveTo>
                  <a:pt x="0" y="0"/>
                </a:moveTo>
                <a:lnTo>
                  <a:pt x="3000000" y="0"/>
                </a:lnTo>
                <a:lnTo>
                  <a:pt x="3000000" y="1115703"/>
                </a:lnTo>
                <a:lnTo>
                  <a:pt x="0" y="1115703"/>
                </a:lnTo>
                <a:lnTo>
                  <a:pt x="0" y="0"/>
                </a:lnTo>
                <a:close/>
              </a:path>
            </a:pathLst>
          </a:custGeom>
          <a:blipFill>
            <a:blip r:embed="rId8"/>
            <a:stretch>
              <a:fillRect/>
            </a:stretch>
          </a:blipFill>
        </p:spPr>
      </p:sp>
      <p:grpSp>
        <p:nvGrpSpPr>
          <p:cNvPr id="13" name="Group 13"/>
          <p:cNvGrpSpPr/>
          <p:nvPr/>
        </p:nvGrpSpPr>
        <p:grpSpPr>
          <a:xfrm>
            <a:off x="5266100" y="4960600"/>
            <a:ext cx="9643800" cy="1276800"/>
            <a:chOff x="0" y="0"/>
            <a:chExt cx="12858400" cy="1702400"/>
          </a:xfrm>
        </p:grpSpPr>
        <p:sp>
          <p:nvSpPr>
            <p:cNvPr id="14" name="Freeform 14"/>
            <p:cNvSpPr/>
            <p:nvPr/>
          </p:nvSpPr>
          <p:spPr>
            <a:xfrm>
              <a:off x="0" y="0"/>
              <a:ext cx="12858400" cy="1702400"/>
            </a:xfrm>
            <a:custGeom>
              <a:avLst/>
              <a:gdLst/>
              <a:ahLst/>
              <a:cxnLst/>
              <a:rect l="l" t="t" r="r" b="b"/>
              <a:pathLst>
                <a:path w="12858400" h="1702400">
                  <a:moveTo>
                    <a:pt x="0" y="0"/>
                  </a:moveTo>
                  <a:lnTo>
                    <a:pt x="12858400" y="0"/>
                  </a:lnTo>
                  <a:lnTo>
                    <a:pt x="12858400" y="1702400"/>
                  </a:lnTo>
                  <a:lnTo>
                    <a:pt x="0" y="1702400"/>
                  </a:lnTo>
                  <a:close/>
                </a:path>
              </a:pathLst>
            </a:custGeom>
            <a:solidFill>
              <a:srgbClr val="000000">
                <a:alpha val="0"/>
              </a:srgbClr>
            </a:solidFill>
          </p:spPr>
        </p:sp>
        <p:sp>
          <p:nvSpPr>
            <p:cNvPr id="15" name="TextBox 15"/>
            <p:cNvSpPr txBox="1"/>
            <p:nvPr/>
          </p:nvSpPr>
          <p:spPr>
            <a:xfrm>
              <a:off x="0" y="-123825"/>
              <a:ext cx="12858400" cy="1826225"/>
            </a:xfrm>
            <a:prstGeom prst="rect">
              <a:avLst/>
            </a:prstGeom>
          </p:spPr>
          <p:txBody>
            <a:bodyPr lIns="0" tIns="0" rIns="0" bIns="0" rtlCol="0" anchor="t"/>
            <a:lstStyle/>
            <a:p>
              <a:pPr algn="l">
                <a:lnSpc>
                  <a:spcPts val="4554"/>
                </a:lnSpc>
              </a:pPr>
              <a:r>
                <a:rPr lang="en-US" sz="3300" b="1">
                  <a:solidFill>
                    <a:srgbClr val="FFFFFF"/>
                  </a:solidFill>
                  <a:latin typeface="Arial Bold"/>
                  <a:ea typeface="Arial Bold"/>
                  <a:cs typeface="Arial Bold"/>
                  <a:sym typeface="Arial Bold"/>
                </a:rPr>
                <a:t>DEVELOPMENT OF SOCIAL ENTREPRENEURSHIP AT THE UNIVERSITY</a:t>
              </a:r>
            </a:p>
          </p:txBody>
        </p:sp>
      </p:grpSp>
      <p:grpSp>
        <p:nvGrpSpPr>
          <p:cNvPr id="16" name="Group 16"/>
          <p:cNvGrpSpPr/>
          <p:nvPr/>
        </p:nvGrpSpPr>
        <p:grpSpPr>
          <a:xfrm>
            <a:off x="5043425" y="2325263"/>
            <a:ext cx="3000000" cy="661800"/>
            <a:chOff x="0" y="0"/>
            <a:chExt cx="4000000" cy="882400"/>
          </a:xfrm>
        </p:grpSpPr>
        <p:sp>
          <p:nvSpPr>
            <p:cNvPr id="17" name="Freeform 17"/>
            <p:cNvSpPr/>
            <p:nvPr/>
          </p:nvSpPr>
          <p:spPr>
            <a:xfrm>
              <a:off x="0" y="0"/>
              <a:ext cx="4000000" cy="882400"/>
            </a:xfrm>
            <a:custGeom>
              <a:avLst/>
              <a:gdLst/>
              <a:ahLst/>
              <a:cxnLst/>
              <a:rect l="l" t="t" r="r" b="b"/>
              <a:pathLst>
                <a:path w="4000000" h="882400">
                  <a:moveTo>
                    <a:pt x="0" y="0"/>
                  </a:moveTo>
                  <a:lnTo>
                    <a:pt x="4000000" y="0"/>
                  </a:lnTo>
                  <a:lnTo>
                    <a:pt x="4000000" y="882400"/>
                  </a:lnTo>
                  <a:lnTo>
                    <a:pt x="0" y="882400"/>
                  </a:lnTo>
                  <a:close/>
                </a:path>
              </a:pathLst>
            </a:custGeom>
            <a:solidFill>
              <a:srgbClr val="000000">
                <a:alpha val="0"/>
              </a:srgbClr>
            </a:solidFill>
          </p:spPr>
        </p:sp>
        <p:sp>
          <p:nvSpPr>
            <p:cNvPr id="18" name="TextBox 18"/>
            <p:cNvSpPr txBox="1"/>
            <p:nvPr/>
          </p:nvSpPr>
          <p:spPr>
            <a:xfrm>
              <a:off x="0" y="-66675"/>
              <a:ext cx="4000000" cy="949075"/>
            </a:xfrm>
            <a:prstGeom prst="rect">
              <a:avLst/>
            </a:prstGeom>
          </p:spPr>
          <p:txBody>
            <a:bodyPr lIns="0" tIns="0" rIns="0" bIns="0" rtlCol="0" anchor="t"/>
            <a:lstStyle/>
            <a:p>
              <a:pPr algn="l">
                <a:lnSpc>
                  <a:spcPts val="3719"/>
                </a:lnSpc>
              </a:pPr>
              <a:r>
                <a:rPr lang="en-US" sz="3099" b="1">
                  <a:solidFill>
                    <a:srgbClr val="EBEFF2"/>
                  </a:solidFill>
                  <a:latin typeface="Arial Bold"/>
                  <a:ea typeface="Arial Bold"/>
                  <a:cs typeface="Arial Bold"/>
                  <a:sym typeface="Arial Bold"/>
                </a:rPr>
                <a:t>PARTNERS</a:t>
              </a:r>
            </a:p>
          </p:txBody>
        </p:sp>
      </p:grpSp>
      <p:grpSp>
        <p:nvGrpSpPr>
          <p:cNvPr id="19" name="Group 19"/>
          <p:cNvGrpSpPr/>
          <p:nvPr/>
        </p:nvGrpSpPr>
        <p:grpSpPr>
          <a:xfrm>
            <a:off x="8789075" y="2142350"/>
            <a:ext cx="9221100" cy="1662300"/>
            <a:chOff x="0" y="0"/>
            <a:chExt cx="12294800" cy="2216400"/>
          </a:xfrm>
        </p:grpSpPr>
        <p:sp>
          <p:nvSpPr>
            <p:cNvPr id="20" name="Freeform 20"/>
            <p:cNvSpPr/>
            <p:nvPr/>
          </p:nvSpPr>
          <p:spPr>
            <a:xfrm>
              <a:off x="0" y="0"/>
              <a:ext cx="12294800" cy="2216400"/>
            </a:xfrm>
            <a:custGeom>
              <a:avLst/>
              <a:gdLst/>
              <a:ahLst/>
              <a:cxnLst/>
              <a:rect l="l" t="t" r="r" b="b"/>
              <a:pathLst>
                <a:path w="12294800" h="2216400">
                  <a:moveTo>
                    <a:pt x="0" y="0"/>
                  </a:moveTo>
                  <a:lnTo>
                    <a:pt x="12294800" y="0"/>
                  </a:lnTo>
                  <a:lnTo>
                    <a:pt x="12294800" y="2216400"/>
                  </a:lnTo>
                  <a:lnTo>
                    <a:pt x="0" y="2216400"/>
                  </a:lnTo>
                  <a:close/>
                </a:path>
              </a:pathLst>
            </a:custGeom>
            <a:solidFill>
              <a:srgbClr val="000000">
                <a:alpha val="0"/>
              </a:srgbClr>
            </a:solidFill>
          </p:spPr>
        </p:sp>
        <p:sp>
          <p:nvSpPr>
            <p:cNvPr id="21" name="TextBox 21"/>
            <p:cNvSpPr txBox="1"/>
            <p:nvPr/>
          </p:nvSpPr>
          <p:spPr>
            <a:xfrm>
              <a:off x="0" y="-47625"/>
              <a:ext cx="12294800" cy="2264025"/>
            </a:xfrm>
            <a:prstGeom prst="rect">
              <a:avLst/>
            </a:prstGeom>
          </p:spPr>
          <p:txBody>
            <a:bodyPr lIns="0" tIns="0" rIns="0" bIns="0" rtlCol="0" anchor="t"/>
            <a:lstStyle/>
            <a:p>
              <a:pPr marL="365760" lvl="1" indent="-182880" algn="l">
                <a:lnSpc>
                  <a:spcPts val="2879"/>
                </a:lnSpc>
                <a:buFont typeface="Arial"/>
                <a:buChar char="•"/>
              </a:pPr>
              <a:r>
                <a:rPr lang="en-US" sz="2400" b="1">
                  <a:solidFill>
                    <a:srgbClr val="EBEFF2"/>
                  </a:solidFill>
                  <a:latin typeface="Arial Bold"/>
                  <a:ea typeface="Arial Bold"/>
                  <a:cs typeface="Arial Bold"/>
                  <a:sym typeface="Arial Bold"/>
                </a:rPr>
                <a:t>University of Bedfordshire (Luton, UK)</a:t>
              </a:r>
            </a:p>
            <a:p>
              <a:pPr marL="365760" lvl="1" indent="-182880" algn="l">
                <a:lnSpc>
                  <a:spcPts val="2879"/>
                </a:lnSpc>
                <a:buFont typeface="Arial"/>
                <a:buChar char="•"/>
              </a:pPr>
              <a:r>
                <a:rPr lang="en-US" sz="2400" b="1">
                  <a:solidFill>
                    <a:srgbClr val="EBEFF2"/>
                  </a:solidFill>
                  <a:latin typeface="Arial Bold"/>
                  <a:ea typeface="Arial Bold"/>
                  <a:cs typeface="Arial Bold"/>
                  <a:sym typeface="Arial Bold"/>
                </a:rPr>
                <a:t>Simon Kuznets Kharkiv National University of Economics</a:t>
              </a:r>
            </a:p>
            <a:p>
              <a:pPr marL="365760" lvl="1" indent="-182880" algn="l">
                <a:lnSpc>
                  <a:spcPts val="2879"/>
                </a:lnSpc>
                <a:buFont typeface="Arial"/>
                <a:buChar char="•"/>
              </a:pPr>
              <a:r>
                <a:rPr lang="en-US" sz="2400" b="1">
                  <a:solidFill>
                    <a:srgbClr val="EBEFF2"/>
                  </a:solidFill>
                  <a:latin typeface="Arial Bold"/>
                  <a:ea typeface="Arial Bold"/>
                  <a:cs typeface="Arial Bold"/>
                  <a:sym typeface="Arial Bold"/>
                </a:rPr>
                <a:t>Ukrainian Engineering Pedagogics Academy</a:t>
              </a:r>
            </a:p>
            <a:p>
              <a:pPr marL="365760" lvl="1" indent="-182880" algn="l">
                <a:lnSpc>
                  <a:spcPts val="2879"/>
                </a:lnSpc>
                <a:buFont typeface="Arial"/>
                <a:buChar char="•"/>
              </a:pPr>
              <a:r>
                <a:rPr lang="en-US" sz="2400" b="1">
                  <a:solidFill>
                    <a:srgbClr val="EBEFF2"/>
                  </a:solidFill>
                  <a:latin typeface="Arial Bold"/>
                  <a:ea typeface="Arial Bold"/>
                  <a:cs typeface="Arial Bold"/>
                  <a:sym typeface="Arial Bold"/>
                </a:rPr>
                <a:t>Innovation Generation, NGO, (Kharkiv, Ukraine)</a:t>
              </a:r>
            </a:p>
          </p:txBody>
        </p:sp>
      </p:grpSp>
      <p:grpSp>
        <p:nvGrpSpPr>
          <p:cNvPr id="22" name="Group 22"/>
          <p:cNvGrpSpPr/>
          <p:nvPr/>
        </p:nvGrpSpPr>
        <p:grpSpPr>
          <a:xfrm>
            <a:off x="8435075" y="6237400"/>
            <a:ext cx="9929100" cy="3528000"/>
            <a:chOff x="0" y="0"/>
            <a:chExt cx="13238800" cy="4704000"/>
          </a:xfrm>
        </p:grpSpPr>
        <p:sp>
          <p:nvSpPr>
            <p:cNvPr id="23" name="Freeform 23"/>
            <p:cNvSpPr/>
            <p:nvPr/>
          </p:nvSpPr>
          <p:spPr>
            <a:xfrm>
              <a:off x="0" y="0"/>
              <a:ext cx="13238800" cy="4704000"/>
            </a:xfrm>
            <a:custGeom>
              <a:avLst/>
              <a:gdLst/>
              <a:ahLst/>
              <a:cxnLst/>
              <a:rect l="l" t="t" r="r" b="b"/>
              <a:pathLst>
                <a:path w="13238800" h="4704000">
                  <a:moveTo>
                    <a:pt x="0" y="0"/>
                  </a:moveTo>
                  <a:lnTo>
                    <a:pt x="13238800" y="0"/>
                  </a:lnTo>
                  <a:lnTo>
                    <a:pt x="13238800" y="4704000"/>
                  </a:lnTo>
                  <a:lnTo>
                    <a:pt x="0" y="4704000"/>
                  </a:lnTo>
                  <a:close/>
                </a:path>
              </a:pathLst>
            </a:custGeom>
            <a:solidFill>
              <a:srgbClr val="000000">
                <a:alpha val="0"/>
              </a:srgbClr>
            </a:solidFill>
          </p:spPr>
        </p:sp>
        <p:sp>
          <p:nvSpPr>
            <p:cNvPr id="24" name="TextBox 24"/>
            <p:cNvSpPr txBox="1"/>
            <p:nvPr/>
          </p:nvSpPr>
          <p:spPr>
            <a:xfrm>
              <a:off x="0" y="-95250"/>
              <a:ext cx="13238800" cy="4799250"/>
            </a:xfrm>
            <a:prstGeom prst="rect">
              <a:avLst/>
            </a:prstGeom>
          </p:spPr>
          <p:txBody>
            <a:bodyPr lIns="0" tIns="0" rIns="0" bIns="0" rtlCol="0" anchor="t"/>
            <a:lstStyle/>
            <a:p>
              <a:pPr marL="365760" lvl="1" indent="-182880" algn="l">
                <a:lnSpc>
                  <a:spcPts val="3311"/>
                </a:lnSpc>
                <a:buFont typeface="Arial"/>
                <a:buChar char="•"/>
              </a:pPr>
              <a:r>
                <a:rPr lang="en-US" sz="2400" b="1">
                  <a:solidFill>
                    <a:srgbClr val="EBEFF2"/>
                  </a:solidFill>
                  <a:latin typeface="Arial Bold"/>
                  <a:ea typeface="Arial Bold"/>
                  <a:cs typeface="Arial Bold"/>
                  <a:sym typeface="Arial Bold"/>
                </a:rPr>
                <a:t>Université de Lorraine, France </a:t>
              </a:r>
            </a:p>
            <a:p>
              <a:pPr marL="365760" lvl="1" indent="-182880" algn="l">
                <a:lnSpc>
                  <a:spcPts val="3311"/>
                </a:lnSpc>
                <a:buFont typeface="Arial"/>
                <a:buChar char="•"/>
              </a:pPr>
              <a:r>
                <a:rPr lang="en-US" sz="2400" b="1">
                  <a:solidFill>
                    <a:srgbClr val="EBEFF2"/>
                  </a:solidFill>
                  <a:latin typeface="Arial Bold"/>
                  <a:ea typeface="Arial Bold"/>
                  <a:cs typeface="Arial Bold"/>
                  <a:sym typeface="Arial Bold"/>
                </a:rPr>
                <a:t>Greta du Velay, France </a:t>
              </a:r>
            </a:p>
            <a:p>
              <a:pPr marL="365760" lvl="1" indent="-182880" algn="l">
                <a:lnSpc>
                  <a:spcPts val="3311"/>
                </a:lnSpc>
                <a:buFont typeface="Arial"/>
                <a:buChar char="•"/>
              </a:pPr>
              <a:r>
                <a:rPr lang="en-US" sz="2400" b="1">
                  <a:solidFill>
                    <a:srgbClr val="EBEFF2"/>
                  </a:solidFill>
                  <a:latin typeface="Arial Bold"/>
                  <a:ea typeface="Arial Bold"/>
                  <a:cs typeface="Arial Bold"/>
                  <a:sym typeface="Arial Bold"/>
                </a:rPr>
                <a:t>NGO Gwara Media, Kharkiv</a:t>
              </a:r>
            </a:p>
            <a:p>
              <a:pPr marL="365760" lvl="1" indent="-182880" algn="l">
                <a:lnSpc>
                  <a:spcPts val="3311"/>
                </a:lnSpc>
                <a:buFont typeface="Arial"/>
                <a:buChar char="•"/>
              </a:pPr>
              <a:r>
                <a:rPr lang="en-US" sz="2400" b="1">
                  <a:solidFill>
                    <a:srgbClr val="EBEFF2"/>
                  </a:solidFill>
                  <a:latin typeface="Arial Bold"/>
                  <a:ea typeface="Arial Bold"/>
                  <a:cs typeface="Arial Bold"/>
                  <a:sym typeface="Arial Bold"/>
                </a:rPr>
                <a:t>Kharkiv Non-Profit Non-Governmental Organization ACTUAL WOMAN</a:t>
              </a:r>
            </a:p>
            <a:p>
              <a:pPr marL="365760" lvl="1" indent="-182880" algn="l">
                <a:lnSpc>
                  <a:spcPts val="3311"/>
                </a:lnSpc>
                <a:buFont typeface="Arial"/>
                <a:buChar char="•"/>
              </a:pPr>
              <a:r>
                <a:rPr lang="en-US" sz="2400" b="1">
                  <a:solidFill>
                    <a:srgbClr val="EBEFF2"/>
                  </a:solidFill>
                  <a:latin typeface="Arial Bold"/>
                  <a:ea typeface="Arial Bold"/>
                  <a:cs typeface="Arial Bold"/>
                  <a:sym typeface="Arial Bold"/>
                </a:rPr>
                <a:t>Entrepreneur Voitenko, graduate of the double degree program of KhNUE-Lyon 2</a:t>
              </a:r>
            </a:p>
            <a:p>
              <a:pPr marL="365760" lvl="1" indent="-182880" algn="l">
                <a:lnSpc>
                  <a:spcPts val="3311"/>
                </a:lnSpc>
                <a:buFont typeface="Arial"/>
                <a:buChar char="•"/>
              </a:pPr>
              <a:r>
                <a:rPr lang="en-US" sz="2400" b="1">
                  <a:solidFill>
                    <a:srgbClr val="EBEFF2"/>
                  </a:solidFill>
                  <a:latin typeface="Arial Bold"/>
                  <a:ea typeface="Arial Bold"/>
                  <a:cs typeface="Arial Bold"/>
                  <a:sym typeface="Arial Bold"/>
                </a:rPr>
                <a:t>IT Cluster Kharkiv</a:t>
              </a:r>
            </a:p>
          </p:txBody>
        </p:sp>
      </p:grpSp>
      <p:grpSp>
        <p:nvGrpSpPr>
          <p:cNvPr id="25" name="Group 25"/>
          <p:cNvGrpSpPr/>
          <p:nvPr/>
        </p:nvGrpSpPr>
        <p:grpSpPr>
          <a:xfrm>
            <a:off x="5043425" y="7116875"/>
            <a:ext cx="3000000" cy="661800"/>
            <a:chOff x="0" y="0"/>
            <a:chExt cx="4000000" cy="882400"/>
          </a:xfrm>
        </p:grpSpPr>
        <p:sp>
          <p:nvSpPr>
            <p:cNvPr id="26" name="Freeform 26"/>
            <p:cNvSpPr/>
            <p:nvPr/>
          </p:nvSpPr>
          <p:spPr>
            <a:xfrm>
              <a:off x="0" y="0"/>
              <a:ext cx="4000000" cy="882400"/>
            </a:xfrm>
            <a:custGeom>
              <a:avLst/>
              <a:gdLst/>
              <a:ahLst/>
              <a:cxnLst/>
              <a:rect l="l" t="t" r="r" b="b"/>
              <a:pathLst>
                <a:path w="4000000" h="882400">
                  <a:moveTo>
                    <a:pt x="0" y="0"/>
                  </a:moveTo>
                  <a:lnTo>
                    <a:pt x="4000000" y="0"/>
                  </a:lnTo>
                  <a:lnTo>
                    <a:pt x="4000000" y="882400"/>
                  </a:lnTo>
                  <a:lnTo>
                    <a:pt x="0" y="882400"/>
                  </a:lnTo>
                  <a:close/>
                </a:path>
              </a:pathLst>
            </a:custGeom>
            <a:solidFill>
              <a:srgbClr val="000000">
                <a:alpha val="0"/>
              </a:srgbClr>
            </a:solidFill>
          </p:spPr>
        </p:sp>
        <p:sp>
          <p:nvSpPr>
            <p:cNvPr id="27" name="TextBox 27"/>
            <p:cNvSpPr txBox="1"/>
            <p:nvPr/>
          </p:nvSpPr>
          <p:spPr>
            <a:xfrm>
              <a:off x="0" y="-66675"/>
              <a:ext cx="4000000" cy="949075"/>
            </a:xfrm>
            <a:prstGeom prst="rect">
              <a:avLst/>
            </a:prstGeom>
          </p:spPr>
          <p:txBody>
            <a:bodyPr lIns="0" tIns="0" rIns="0" bIns="0" rtlCol="0" anchor="t"/>
            <a:lstStyle/>
            <a:p>
              <a:pPr algn="l">
                <a:lnSpc>
                  <a:spcPts val="3719"/>
                </a:lnSpc>
              </a:pPr>
              <a:r>
                <a:rPr lang="en-US" sz="3099" b="1">
                  <a:solidFill>
                    <a:srgbClr val="EBEFF2"/>
                  </a:solidFill>
                  <a:latin typeface="Arial Bold"/>
                  <a:ea typeface="Arial Bold"/>
                  <a:cs typeface="Arial Bold"/>
                  <a:sym typeface="Arial Bold"/>
                </a:rPr>
                <a:t>PARTNERS</a:t>
              </a:r>
            </a:p>
          </p:txBody>
        </p:sp>
      </p:grpSp>
      <p:grpSp>
        <p:nvGrpSpPr>
          <p:cNvPr id="28" name="Group 28"/>
          <p:cNvGrpSpPr/>
          <p:nvPr/>
        </p:nvGrpSpPr>
        <p:grpSpPr>
          <a:xfrm>
            <a:off x="64025" y="3577775"/>
            <a:ext cx="3773700" cy="1471500"/>
            <a:chOff x="0" y="0"/>
            <a:chExt cx="5031600" cy="1962000"/>
          </a:xfrm>
        </p:grpSpPr>
        <p:sp>
          <p:nvSpPr>
            <p:cNvPr id="29" name="Freeform 29"/>
            <p:cNvSpPr/>
            <p:nvPr/>
          </p:nvSpPr>
          <p:spPr>
            <a:xfrm>
              <a:off x="0" y="0"/>
              <a:ext cx="5031600" cy="1962000"/>
            </a:xfrm>
            <a:custGeom>
              <a:avLst/>
              <a:gdLst/>
              <a:ahLst/>
              <a:cxnLst/>
              <a:rect l="l" t="t" r="r" b="b"/>
              <a:pathLst>
                <a:path w="5031600" h="1962000">
                  <a:moveTo>
                    <a:pt x="0" y="0"/>
                  </a:moveTo>
                  <a:lnTo>
                    <a:pt x="5031600" y="0"/>
                  </a:lnTo>
                  <a:lnTo>
                    <a:pt x="5031600" y="1962000"/>
                  </a:lnTo>
                  <a:lnTo>
                    <a:pt x="0" y="1962000"/>
                  </a:lnTo>
                  <a:close/>
                </a:path>
              </a:pathLst>
            </a:custGeom>
            <a:solidFill>
              <a:srgbClr val="000000">
                <a:alpha val="0"/>
              </a:srgbClr>
            </a:solidFill>
          </p:spPr>
        </p:sp>
        <p:sp>
          <p:nvSpPr>
            <p:cNvPr id="30" name="TextBox 30"/>
            <p:cNvSpPr txBox="1"/>
            <p:nvPr/>
          </p:nvSpPr>
          <p:spPr>
            <a:xfrm>
              <a:off x="0" y="-161925"/>
              <a:ext cx="5031600" cy="2123925"/>
            </a:xfrm>
            <a:prstGeom prst="rect">
              <a:avLst/>
            </a:prstGeom>
          </p:spPr>
          <p:txBody>
            <a:bodyPr lIns="0" tIns="0" rIns="0" bIns="0" rtlCol="0" anchor="t"/>
            <a:lstStyle/>
            <a:p>
              <a:pPr algn="l">
                <a:lnSpc>
                  <a:spcPts val="5472"/>
                </a:lnSpc>
              </a:pPr>
              <a:r>
                <a:rPr lang="en-US" sz="3800" b="1">
                  <a:solidFill>
                    <a:srgbClr val="3E588C"/>
                  </a:solidFill>
                  <a:latin typeface="Arial Bold"/>
                  <a:ea typeface="Arial Bold"/>
                  <a:cs typeface="Arial Bold"/>
                  <a:sym typeface="Arial Bold"/>
                </a:rPr>
                <a:t>International Grant Projects</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rot="10054986">
            <a:off x="2713932" y="9025038"/>
            <a:ext cx="3800120" cy="3565203"/>
          </a:xfrm>
          <a:custGeom>
            <a:avLst/>
            <a:gdLst/>
            <a:ahLst/>
            <a:cxnLst/>
            <a:rect l="l" t="t" r="r" b="b"/>
            <a:pathLst>
              <a:path w="3800120" h="3565203">
                <a:moveTo>
                  <a:pt x="0" y="0"/>
                </a:moveTo>
                <a:lnTo>
                  <a:pt x="3800120" y="0"/>
                </a:lnTo>
                <a:lnTo>
                  <a:pt x="3800120" y="3565203"/>
                </a:lnTo>
                <a:lnTo>
                  <a:pt x="0" y="3565203"/>
                </a:lnTo>
                <a:lnTo>
                  <a:pt x="0" y="0"/>
                </a:lnTo>
                <a:close/>
              </a:path>
            </a:pathLst>
          </a:custGeom>
          <a:blipFill>
            <a:blip r:embed="rId2"/>
            <a:stretch>
              <a:fillRect b="-159"/>
            </a:stretch>
          </a:blipFill>
        </p:spPr>
      </p:sp>
      <p:sp>
        <p:nvSpPr>
          <p:cNvPr id="3" name="Freeform 3"/>
          <p:cNvSpPr/>
          <p:nvPr/>
        </p:nvSpPr>
        <p:spPr>
          <a:xfrm>
            <a:off x="-134419" y="-170034"/>
            <a:ext cx="4432202" cy="10574926"/>
          </a:xfrm>
          <a:custGeom>
            <a:avLst/>
            <a:gdLst/>
            <a:ahLst/>
            <a:cxnLst/>
            <a:rect l="l" t="t" r="r" b="b"/>
            <a:pathLst>
              <a:path w="4432202" h="10574926">
                <a:moveTo>
                  <a:pt x="0" y="0"/>
                </a:moveTo>
                <a:lnTo>
                  <a:pt x="4432202" y="0"/>
                </a:lnTo>
                <a:lnTo>
                  <a:pt x="4432202" y="10574926"/>
                </a:lnTo>
                <a:lnTo>
                  <a:pt x="0" y="105749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8443" y="8446027"/>
            <a:ext cx="1953357" cy="1512215"/>
          </a:xfrm>
          <a:custGeom>
            <a:avLst/>
            <a:gdLst/>
            <a:ahLst/>
            <a:cxnLst/>
            <a:rect l="l" t="t" r="r" b="b"/>
            <a:pathLst>
              <a:path w="1953357" h="1512215">
                <a:moveTo>
                  <a:pt x="0" y="0"/>
                </a:moveTo>
                <a:lnTo>
                  <a:pt x="1953357" y="0"/>
                </a:lnTo>
                <a:lnTo>
                  <a:pt x="1953357" y="1512215"/>
                </a:lnTo>
                <a:lnTo>
                  <a:pt x="0" y="1512215"/>
                </a:lnTo>
                <a:lnTo>
                  <a:pt x="0" y="0"/>
                </a:lnTo>
                <a:close/>
              </a:path>
            </a:pathLst>
          </a:custGeom>
          <a:blipFill>
            <a:blip r:embed="rId5"/>
            <a:stretch>
              <a:fillRect b="-118"/>
            </a:stretch>
          </a:blipFill>
        </p:spPr>
      </p:sp>
      <p:sp>
        <p:nvSpPr>
          <p:cNvPr id="5" name="Freeform 5"/>
          <p:cNvSpPr/>
          <p:nvPr/>
        </p:nvSpPr>
        <p:spPr>
          <a:xfrm>
            <a:off x="2375075" y="8446027"/>
            <a:ext cx="1660082" cy="1636979"/>
          </a:xfrm>
          <a:custGeom>
            <a:avLst/>
            <a:gdLst/>
            <a:ahLst/>
            <a:cxnLst/>
            <a:rect l="l" t="t" r="r" b="b"/>
            <a:pathLst>
              <a:path w="1660082" h="1636979">
                <a:moveTo>
                  <a:pt x="0" y="0"/>
                </a:moveTo>
                <a:lnTo>
                  <a:pt x="1660082" y="0"/>
                </a:lnTo>
                <a:lnTo>
                  <a:pt x="1660082" y="1636979"/>
                </a:lnTo>
                <a:lnTo>
                  <a:pt x="0" y="1636979"/>
                </a:lnTo>
                <a:lnTo>
                  <a:pt x="0" y="0"/>
                </a:lnTo>
                <a:close/>
              </a:path>
            </a:pathLst>
          </a:custGeom>
          <a:blipFill>
            <a:blip r:embed="rId6"/>
            <a:stretch>
              <a:fillRect r="-25"/>
            </a:stretch>
          </a:blipFill>
        </p:spPr>
      </p:sp>
      <p:sp>
        <p:nvSpPr>
          <p:cNvPr id="6" name="Freeform 6"/>
          <p:cNvSpPr/>
          <p:nvPr/>
        </p:nvSpPr>
        <p:spPr>
          <a:xfrm rot="5206115">
            <a:off x="16945204" y="8484828"/>
            <a:ext cx="3800120" cy="3565203"/>
          </a:xfrm>
          <a:custGeom>
            <a:avLst/>
            <a:gdLst/>
            <a:ahLst/>
            <a:cxnLst/>
            <a:rect l="l" t="t" r="r" b="b"/>
            <a:pathLst>
              <a:path w="3800120" h="3565203">
                <a:moveTo>
                  <a:pt x="0" y="0"/>
                </a:moveTo>
                <a:lnTo>
                  <a:pt x="3800120" y="0"/>
                </a:lnTo>
                <a:lnTo>
                  <a:pt x="3800120" y="3565203"/>
                </a:lnTo>
                <a:lnTo>
                  <a:pt x="0" y="3565203"/>
                </a:lnTo>
                <a:lnTo>
                  <a:pt x="0" y="0"/>
                </a:lnTo>
                <a:close/>
              </a:path>
            </a:pathLst>
          </a:custGeom>
          <a:blipFill>
            <a:blip r:embed="rId2"/>
            <a:stretch>
              <a:fillRect b="-159"/>
            </a:stretch>
          </a:blipFill>
        </p:spPr>
      </p:sp>
      <p:grpSp>
        <p:nvGrpSpPr>
          <p:cNvPr id="7" name="Group 7"/>
          <p:cNvGrpSpPr/>
          <p:nvPr/>
        </p:nvGrpSpPr>
        <p:grpSpPr>
          <a:xfrm>
            <a:off x="9052350" y="474725"/>
            <a:ext cx="8957700" cy="1748028"/>
            <a:chOff x="0" y="0"/>
            <a:chExt cx="11943600" cy="2330704"/>
          </a:xfrm>
        </p:grpSpPr>
        <p:sp>
          <p:nvSpPr>
            <p:cNvPr id="8" name="Freeform 8"/>
            <p:cNvSpPr/>
            <p:nvPr/>
          </p:nvSpPr>
          <p:spPr>
            <a:xfrm>
              <a:off x="0" y="0"/>
              <a:ext cx="11943600" cy="2330704"/>
            </a:xfrm>
            <a:custGeom>
              <a:avLst/>
              <a:gdLst/>
              <a:ahLst/>
              <a:cxnLst/>
              <a:rect l="l" t="t" r="r" b="b"/>
              <a:pathLst>
                <a:path w="11943600" h="2330704">
                  <a:moveTo>
                    <a:pt x="0" y="0"/>
                  </a:moveTo>
                  <a:lnTo>
                    <a:pt x="11943600" y="0"/>
                  </a:lnTo>
                  <a:lnTo>
                    <a:pt x="11943600" y="2330704"/>
                  </a:lnTo>
                  <a:lnTo>
                    <a:pt x="0" y="2330704"/>
                  </a:lnTo>
                  <a:close/>
                </a:path>
              </a:pathLst>
            </a:custGeom>
            <a:solidFill>
              <a:srgbClr val="000000">
                <a:alpha val="0"/>
              </a:srgbClr>
            </a:solidFill>
          </p:spPr>
        </p:sp>
        <p:sp>
          <p:nvSpPr>
            <p:cNvPr id="9" name="TextBox 9"/>
            <p:cNvSpPr txBox="1"/>
            <p:nvPr/>
          </p:nvSpPr>
          <p:spPr>
            <a:xfrm>
              <a:off x="0" y="-123825"/>
              <a:ext cx="11943600" cy="2454529"/>
            </a:xfrm>
            <a:prstGeom prst="rect">
              <a:avLst/>
            </a:prstGeom>
          </p:spPr>
          <p:txBody>
            <a:bodyPr lIns="0" tIns="0" rIns="0" bIns="0" rtlCol="0" anchor="t"/>
            <a:lstStyle/>
            <a:p>
              <a:pPr algn="ctr">
                <a:lnSpc>
                  <a:spcPts val="4554"/>
                </a:lnSpc>
              </a:pPr>
              <a:r>
                <a:rPr lang="en-US" sz="3300" b="1">
                  <a:solidFill>
                    <a:srgbClr val="FFFFFF"/>
                  </a:solidFill>
                  <a:latin typeface="Arial Bold"/>
                  <a:ea typeface="Arial Bold"/>
                  <a:cs typeface="Arial Bold"/>
                  <a:sym typeface="Arial Bold"/>
                </a:rPr>
                <a:t>A Career Roadmap for Women’s Leadership in Higher Education in Ukraine</a:t>
              </a:r>
            </a:p>
            <a:p>
              <a:pPr algn="ctr">
                <a:lnSpc>
                  <a:spcPts val="4554"/>
                </a:lnSpc>
              </a:pPr>
              <a:endParaRPr lang="en-US" sz="3300" b="1">
                <a:solidFill>
                  <a:srgbClr val="FFFFFF"/>
                </a:solidFill>
                <a:latin typeface="Arial Bold"/>
                <a:ea typeface="Arial Bold"/>
                <a:cs typeface="Arial Bold"/>
                <a:sym typeface="Arial Bold"/>
              </a:endParaRPr>
            </a:p>
          </p:txBody>
        </p:sp>
      </p:grpSp>
      <p:grpSp>
        <p:nvGrpSpPr>
          <p:cNvPr id="10" name="Group 10"/>
          <p:cNvGrpSpPr/>
          <p:nvPr/>
        </p:nvGrpSpPr>
        <p:grpSpPr>
          <a:xfrm>
            <a:off x="8789075" y="2433016"/>
            <a:ext cx="9221100" cy="2974848"/>
            <a:chOff x="0" y="0"/>
            <a:chExt cx="12294800" cy="3966464"/>
          </a:xfrm>
        </p:grpSpPr>
        <p:sp>
          <p:nvSpPr>
            <p:cNvPr id="11" name="Freeform 11"/>
            <p:cNvSpPr/>
            <p:nvPr/>
          </p:nvSpPr>
          <p:spPr>
            <a:xfrm>
              <a:off x="0" y="0"/>
              <a:ext cx="12294800" cy="3966464"/>
            </a:xfrm>
            <a:custGeom>
              <a:avLst/>
              <a:gdLst/>
              <a:ahLst/>
              <a:cxnLst/>
              <a:rect l="l" t="t" r="r" b="b"/>
              <a:pathLst>
                <a:path w="12294800" h="3966464">
                  <a:moveTo>
                    <a:pt x="0" y="0"/>
                  </a:moveTo>
                  <a:lnTo>
                    <a:pt x="12294800" y="0"/>
                  </a:lnTo>
                  <a:lnTo>
                    <a:pt x="12294800" y="3966464"/>
                  </a:lnTo>
                  <a:lnTo>
                    <a:pt x="0" y="3966464"/>
                  </a:lnTo>
                  <a:close/>
                </a:path>
              </a:pathLst>
            </a:custGeom>
            <a:solidFill>
              <a:srgbClr val="000000">
                <a:alpha val="0"/>
              </a:srgbClr>
            </a:solidFill>
          </p:spPr>
        </p:sp>
        <p:sp>
          <p:nvSpPr>
            <p:cNvPr id="12" name="TextBox 12"/>
            <p:cNvSpPr txBox="1"/>
            <p:nvPr/>
          </p:nvSpPr>
          <p:spPr>
            <a:xfrm>
              <a:off x="0" y="-47625"/>
              <a:ext cx="12294800" cy="4014089"/>
            </a:xfrm>
            <a:prstGeom prst="rect">
              <a:avLst/>
            </a:prstGeom>
          </p:spPr>
          <p:txBody>
            <a:bodyPr lIns="0" tIns="0" rIns="0" bIns="0" rtlCol="0" anchor="t"/>
            <a:lstStyle/>
            <a:p>
              <a:pPr algn="l">
                <a:lnSpc>
                  <a:spcPts val="2879"/>
                </a:lnSpc>
              </a:pPr>
              <a:r>
                <a:rPr lang="en-US" sz="2400" b="1">
                  <a:solidFill>
                    <a:srgbClr val="EBEFF2"/>
                  </a:solidFill>
                  <a:latin typeface="Arial Bold"/>
                  <a:ea typeface="Arial Bold"/>
                  <a:cs typeface="Arial Bold"/>
                  <a:sym typeface="Arial Bold"/>
                </a:rPr>
                <a:t>The project aim is to create a stronger, more inclusive, international system of higher education, technical, professional education and training. The project plans to build relationships and share good practice with international partners to help higher education institutions and not-for-profit research organizations in the UK and Ukraine initiate systemic change to overcome the problem of under-representation of women in leadership positions in higher education.</a:t>
              </a:r>
            </a:p>
          </p:txBody>
        </p:sp>
      </p:grpSp>
      <p:grpSp>
        <p:nvGrpSpPr>
          <p:cNvPr id="13" name="Group 13"/>
          <p:cNvGrpSpPr/>
          <p:nvPr/>
        </p:nvGrpSpPr>
        <p:grpSpPr>
          <a:xfrm>
            <a:off x="8648184" y="6234068"/>
            <a:ext cx="8623531" cy="3528000"/>
            <a:chOff x="0" y="0"/>
            <a:chExt cx="11498041" cy="4704000"/>
          </a:xfrm>
        </p:grpSpPr>
        <p:sp>
          <p:nvSpPr>
            <p:cNvPr id="14" name="Freeform 14"/>
            <p:cNvSpPr/>
            <p:nvPr/>
          </p:nvSpPr>
          <p:spPr>
            <a:xfrm>
              <a:off x="0" y="0"/>
              <a:ext cx="11498041" cy="4704000"/>
            </a:xfrm>
            <a:custGeom>
              <a:avLst/>
              <a:gdLst/>
              <a:ahLst/>
              <a:cxnLst/>
              <a:rect l="l" t="t" r="r" b="b"/>
              <a:pathLst>
                <a:path w="11498041" h="4704000">
                  <a:moveTo>
                    <a:pt x="0" y="0"/>
                  </a:moveTo>
                  <a:lnTo>
                    <a:pt x="11498041" y="0"/>
                  </a:lnTo>
                  <a:lnTo>
                    <a:pt x="11498041" y="4704000"/>
                  </a:lnTo>
                  <a:lnTo>
                    <a:pt x="0" y="4704000"/>
                  </a:lnTo>
                  <a:close/>
                </a:path>
              </a:pathLst>
            </a:custGeom>
            <a:solidFill>
              <a:srgbClr val="000000">
                <a:alpha val="0"/>
              </a:srgbClr>
            </a:solidFill>
          </p:spPr>
        </p:sp>
        <p:sp>
          <p:nvSpPr>
            <p:cNvPr id="15" name="TextBox 15"/>
            <p:cNvSpPr txBox="1"/>
            <p:nvPr/>
          </p:nvSpPr>
          <p:spPr>
            <a:xfrm>
              <a:off x="0" y="-85725"/>
              <a:ext cx="11498041" cy="4789725"/>
            </a:xfrm>
            <a:prstGeom prst="rect">
              <a:avLst/>
            </a:prstGeom>
          </p:spPr>
          <p:txBody>
            <a:bodyPr lIns="0" tIns="0" rIns="0" bIns="0" rtlCol="0" anchor="t"/>
            <a:lstStyle/>
            <a:p>
              <a:pPr marL="350520" lvl="1" indent="-175260" algn="l">
                <a:lnSpc>
                  <a:spcPts val="3174"/>
                </a:lnSpc>
                <a:buFont typeface="Arial"/>
                <a:buChar char="•"/>
              </a:pPr>
              <a:r>
                <a:rPr lang="en-US" sz="2300" b="1">
                  <a:solidFill>
                    <a:srgbClr val="EBEFF2"/>
                  </a:solidFill>
                  <a:latin typeface="Arial Bold"/>
                  <a:ea typeface="Arial Bold"/>
                  <a:cs typeface="Arial Bold"/>
                  <a:sym typeface="Arial Bold"/>
                </a:rPr>
                <a:t>University of Bedfordshire</a:t>
              </a:r>
            </a:p>
            <a:p>
              <a:pPr marL="350520" lvl="1" indent="-175260" algn="l">
                <a:lnSpc>
                  <a:spcPts val="3174"/>
                </a:lnSpc>
                <a:buFont typeface="Arial"/>
                <a:buChar char="•"/>
              </a:pPr>
              <a:r>
                <a:rPr lang="en-US" sz="2300" b="1">
                  <a:solidFill>
                    <a:srgbClr val="EBEFF2"/>
                  </a:solidFill>
                  <a:latin typeface="Arial Bold"/>
                  <a:ea typeface="Arial Bold"/>
                  <a:cs typeface="Arial Bold"/>
                  <a:sym typeface="Arial Bold"/>
                </a:rPr>
                <a:t>Education and Research Institute "Ukrainian Engineering and Pedagogics Academy" of V. N. Karazin Kharkiv National University</a:t>
              </a:r>
            </a:p>
            <a:p>
              <a:pPr marL="350520" lvl="1" indent="-175260" algn="l">
                <a:lnSpc>
                  <a:spcPts val="3174"/>
                </a:lnSpc>
                <a:buFont typeface="Arial"/>
                <a:buChar char="•"/>
              </a:pPr>
              <a:r>
                <a:rPr lang="en-US" sz="2300" b="1">
                  <a:solidFill>
                    <a:srgbClr val="EBEFF2"/>
                  </a:solidFill>
                  <a:latin typeface="Arial Bold"/>
                  <a:ea typeface="Arial Bold"/>
                  <a:cs typeface="Arial Bold"/>
                  <a:sym typeface="Arial Bold"/>
                </a:rPr>
                <a:t>Non-governmental Organisation “Innovation Generation”</a:t>
              </a:r>
            </a:p>
            <a:p>
              <a:pPr algn="l">
                <a:lnSpc>
                  <a:spcPts val="3174"/>
                </a:lnSpc>
              </a:pPr>
              <a:endParaRPr lang="en-US" sz="2300" b="1">
                <a:solidFill>
                  <a:srgbClr val="EBEFF2"/>
                </a:solidFill>
                <a:latin typeface="Arial Bold"/>
                <a:ea typeface="Arial Bold"/>
                <a:cs typeface="Arial Bold"/>
                <a:sym typeface="Arial Bold"/>
              </a:endParaRPr>
            </a:p>
          </p:txBody>
        </p:sp>
      </p:grpSp>
      <p:grpSp>
        <p:nvGrpSpPr>
          <p:cNvPr id="16" name="Group 16"/>
          <p:cNvGrpSpPr/>
          <p:nvPr/>
        </p:nvGrpSpPr>
        <p:grpSpPr>
          <a:xfrm>
            <a:off x="64025" y="3577775"/>
            <a:ext cx="3773700" cy="1471500"/>
            <a:chOff x="0" y="0"/>
            <a:chExt cx="5031600" cy="1962000"/>
          </a:xfrm>
        </p:grpSpPr>
        <p:sp>
          <p:nvSpPr>
            <p:cNvPr id="17" name="Freeform 17"/>
            <p:cNvSpPr/>
            <p:nvPr/>
          </p:nvSpPr>
          <p:spPr>
            <a:xfrm>
              <a:off x="0" y="0"/>
              <a:ext cx="5031600" cy="1962000"/>
            </a:xfrm>
            <a:custGeom>
              <a:avLst/>
              <a:gdLst/>
              <a:ahLst/>
              <a:cxnLst/>
              <a:rect l="l" t="t" r="r" b="b"/>
              <a:pathLst>
                <a:path w="5031600" h="1962000">
                  <a:moveTo>
                    <a:pt x="0" y="0"/>
                  </a:moveTo>
                  <a:lnTo>
                    <a:pt x="5031600" y="0"/>
                  </a:lnTo>
                  <a:lnTo>
                    <a:pt x="5031600" y="1962000"/>
                  </a:lnTo>
                  <a:lnTo>
                    <a:pt x="0" y="1962000"/>
                  </a:lnTo>
                  <a:close/>
                </a:path>
              </a:pathLst>
            </a:custGeom>
            <a:solidFill>
              <a:srgbClr val="000000">
                <a:alpha val="0"/>
              </a:srgbClr>
            </a:solidFill>
          </p:spPr>
        </p:sp>
        <p:sp>
          <p:nvSpPr>
            <p:cNvPr id="18" name="TextBox 18"/>
            <p:cNvSpPr txBox="1"/>
            <p:nvPr/>
          </p:nvSpPr>
          <p:spPr>
            <a:xfrm>
              <a:off x="0" y="-161925"/>
              <a:ext cx="5031600" cy="2123925"/>
            </a:xfrm>
            <a:prstGeom prst="rect">
              <a:avLst/>
            </a:prstGeom>
          </p:spPr>
          <p:txBody>
            <a:bodyPr lIns="0" tIns="0" rIns="0" bIns="0" rtlCol="0" anchor="t"/>
            <a:lstStyle/>
            <a:p>
              <a:pPr algn="l">
                <a:lnSpc>
                  <a:spcPts val="5472"/>
                </a:lnSpc>
              </a:pPr>
              <a:r>
                <a:rPr lang="en-US" sz="3800" b="1">
                  <a:solidFill>
                    <a:srgbClr val="3E588C"/>
                  </a:solidFill>
                  <a:latin typeface="Arial Bold"/>
                  <a:ea typeface="Arial Bold"/>
                  <a:cs typeface="Arial Bold"/>
                  <a:sym typeface="Arial Bold"/>
                </a:rPr>
                <a:t>International Grant Projects</a:t>
              </a:r>
            </a:p>
          </p:txBody>
        </p:sp>
      </p:grpSp>
      <p:sp>
        <p:nvSpPr>
          <p:cNvPr id="19" name="Freeform 19"/>
          <p:cNvSpPr/>
          <p:nvPr/>
        </p:nvSpPr>
        <p:spPr>
          <a:xfrm>
            <a:off x="4471659" y="165612"/>
            <a:ext cx="3404509" cy="2267403"/>
          </a:xfrm>
          <a:custGeom>
            <a:avLst/>
            <a:gdLst/>
            <a:ahLst/>
            <a:cxnLst/>
            <a:rect l="l" t="t" r="r" b="b"/>
            <a:pathLst>
              <a:path w="3404509" h="2267403">
                <a:moveTo>
                  <a:pt x="0" y="0"/>
                </a:moveTo>
                <a:lnTo>
                  <a:pt x="3404509" y="0"/>
                </a:lnTo>
                <a:lnTo>
                  <a:pt x="3404509" y="2267404"/>
                </a:lnTo>
                <a:lnTo>
                  <a:pt x="0" y="2267404"/>
                </a:lnTo>
                <a:lnTo>
                  <a:pt x="0" y="0"/>
                </a:lnTo>
                <a:close/>
              </a:path>
            </a:pathLst>
          </a:custGeom>
          <a:blipFill>
            <a:blip r:embed="rId7"/>
            <a:stretch>
              <a:fillRect t="-19681" b="-19681"/>
            </a:stretch>
          </a:blipFill>
        </p:spPr>
      </p:sp>
      <p:grpSp>
        <p:nvGrpSpPr>
          <p:cNvPr id="20" name="Group 20"/>
          <p:cNvGrpSpPr/>
          <p:nvPr/>
        </p:nvGrpSpPr>
        <p:grpSpPr>
          <a:xfrm>
            <a:off x="5352909" y="6120318"/>
            <a:ext cx="3000000" cy="661800"/>
            <a:chOff x="0" y="0"/>
            <a:chExt cx="4000000" cy="882400"/>
          </a:xfrm>
        </p:grpSpPr>
        <p:sp>
          <p:nvSpPr>
            <p:cNvPr id="21" name="Freeform 21"/>
            <p:cNvSpPr/>
            <p:nvPr/>
          </p:nvSpPr>
          <p:spPr>
            <a:xfrm>
              <a:off x="0" y="0"/>
              <a:ext cx="4000000" cy="882400"/>
            </a:xfrm>
            <a:custGeom>
              <a:avLst/>
              <a:gdLst/>
              <a:ahLst/>
              <a:cxnLst/>
              <a:rect l="l" t="t" r="r" b="b"/>
              <a:pathLst>
                <a:path w="4000000" h="882400">
                  <a:moveTo>
                    <a:pt x="0" y="0"/>
                  </a:moveTo>
                  <a:lnTo>
                    <a:pt x="4000000" y="0"/>
                  </a:lnTo>
                  <a:lnTo>
                    <a:pt x="4000000" y="882400"/>
                  </a:lnTo>
                  <a:lnTo>
                    <a:pt x="0" y="882400"/>
                  </a:lnTo>
                  <a:close/>
                </a:path>
              </a:pathLst>
            </a:custGeom>
            <a:solidFill>
              <a:srgbClr val="000000">
                <a:alpha val="0"/>
              </a:srgbClr>
            </a:solidFill>
          </p:spPr>
        </p:sp>
        <p:sp>
          <p:nvSpPr>
            <p:cNvPr id="22" name="TextBox 22"/>
            <p:cNvSpPr txBox="1"/>
            <p:nvPr/>
          </p:nvSpPr>
          <p:spPr>
            <a:xfrm>
              <a:off x="0" y="-66675"/>
              <a:ext cx="4000000" cy="949075"/>
            </a:xfrm>
            <a:prstGeom prst="rect">
              <a:avLst/>
            </a:prstGeom>
          </p:spPr>
          <p:txBody>
            <a:bodyPr lIns="0" tIns="0" rIns="0" bIns="0" rtlCol="0" anchor="t"/>
            <a:lstStyle/>
            <a:p>
              <a:pPr algn="l">
                <a:lnSpc>
                  <a:spcPts val="3719"/>
                </a:lnSpc>
              </a:pPr>
              <a:r>
                <a:rPr lang="en-US" sz="3099" b="1">
                  <a:solidFill>
                    <a:srgbClr val="EBEFF2"/>
                  </a:solidFill>
                  <a:latin typeface="Arial Bold"/>
                  <a:ea typeface="Arial Bold"/>
                  <a:cs typeface="Arial Bold"/>
                  <a:sym typeface="Arial Bold"/>
                </a:rPr>
                <a:t>PARTNERS</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a:off x="3847804" y="-172030"/>
            <a:ext cx="14646562" cy="10578937"/>
          </a:xfrm>
          <a:custGeom>
            <a:avLst/>
            <a:gdLst/>
            <a:ahLst/>
            <a:cxnLst/>
            <a:rect l="l" t="t" r="r" b="b"/>
            <a:pathLst>
              <a:path w="14646562" h="10578937">
                <a:moveTo>
                  <a:pt x="0" y="0"/>
                </a:moveTo>
                <a:lnTo>
                  <a:pt x="14646561" y="0"/>
                </a:lnTo>
                <a:lnTo>
                  <a:pt x="14646561" y="10578936"/>
                </a:lnTo>
                <a:lnTo>
                  <a:pt x="0" y="10578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rot="10786919">
            <a:off x="4679551" y="3096400"/>
            <a:ext cx="13482098" cy="0"/>
          </a:xfrm>
          <a:prstGeom prst="line">
            <a:avLst/>
          </a:prstGeom>
          <a:ln w="28575" cap="rnd">
            <a:solidFill>
              <a:srgbClr val="30588C"/>
            </a:solidFill>
            <a:prstDash val="solid"/>
            <a:headEnd type="none" w="sm" len="sm"/>
            <a:tailEnd type="none" w="sm" len="sm"/>
          </a:ln>
        </p:spPr>
      </p:sp>
      <p:grpSp>
        <p:nvGrpSpPr>
          <p:cNvPr id="4" name="Group 4"/>
          <p:cNvGrpSpPr/>
          <p:nvPr/>
        </p:nvGrpSpPr>
        <p:grpSpPr>
          <a:xfrm>
            <a:off x="128450" y="3895650"/>
            <a:ext cx="4038600" cy="1471500"/>
            <a:chOff x="0" y="0"/>
            <a:chExt cx="5384800" cy="1962000"/>
          </a:xfrm>
        </p:grpSpPr>
        <p:sp>
          <p:nvSpPr>
            <p:cNvPr id="5" name="Freeform 5"/>
            <p:cNvSpPr/>
            <p:nvPr/>
          </p:nvSpPr>
          <p:spPr>
            <a:xfrm>
              <a:off x="0" y="0"/>
              <a:ext cx="5384800" cy="1962000"/>
            </a:xfrm>
            <a:custGeom>
              <a:avLst/>
              <a:gdLst/>
              <a:ahLst/>
              <a:cxnLst/>
              <a:rect l="l" t="t" r="r" b="b"/>
              <a:pathLst>
                <a:path w="5384800" h="1962000">
                  <a:moveTo>
                    <a:pt x="0" y="0"/>
                  </a:moveTo>
                  <a:lnTo>
                    <a:pt x="5384800" y="0"/>
                  </a:lnTo>
                  <a:lnTo>
                    <a:pt x="5384800" y="1962000"/>
                  </a:lnTo>
                  <a:lnTo>
                    <a:pt x="0" y="1962000"/>
                  </a:lnTo>
                  <a:close/>
                </a:path>
              </a:pathLst>
            </a:custGeom>
            <a:solidFill>
              <a:srgbClr val="000000">
                <a:alpha val="0"/>
              </a:srgbClr>
            </a:solidFill>
          </p:spPr>
        </p:sp>
        <p:sp>
          <p:nvSpPr>
            <p:cNvPr id="6" name="TextBox 6"/>
            <p:cNvSpPr txBox="1"/>
            <p:nvPr/>
          </p:nvSpPr>
          <p:spPr>
            <a:xfrm>
              <a:off x="0" y="-161925"/>
              <a:ext cx="5384800" cy="2123925"/>
            </a:xfrm>
            <a:prstGeom prst="rect">
              <a:avLst/>
            </a:prstGeom>
          </p:spPr>
          <p:txBody>
            <a:bodyPr lIns="0" tIns="0" rIns="0" bIns="0" rtlCol="0" anchor="t"/>
            <a:lstStyle/>
            <a:p>
              <a:pPr algn="l">
                <a:lnSpc>
                  <a:spcPts val="5472"/>
                </a:lnSpc>
              </a:pPr>
              <a:r>
                <a:rPr lang="en-US" sz="3800" b="1">
                  <a:solidFill>
                    <a:srgbClr val="EBEFF2"/>
                  </a:solidFill>
                  <a:latin typeface="Arial Bold"/>
                  <a:ea typeface="Arial Bold"/>
                  <a:cs typeface="Arial Bold"/>
                  <a:sym typeface="Arial Bold"/>
                </a:rPr>
                <a:t>IMPLEMENTED PROJECTS</a:t>
              </a:r>
            </a:p>
          </p:txBody>
        </p:sp>
      </p:grpSp>
      <p:sp>
        <p:nvSpPr>
          <p:cNvPr id="7" name="Freeform 7"/>
          <p:cNvSpPr/>
          <p:nvPr/>
        </p:nvSpPr>
        <p:spPr>
          <a:xfrm>
            <a:off x="272275" y="8446024"/>
            <a:ext cx="1900759" cy="1471500"/>
          </a:xfrm>
          <a:custGeom>
            <a:avLst/>
            <a:gdLst/>
            <a:ahLst/>
            <a:cxnLst/>
            <a:rect l="l" t="t" r="r" b="b"/>
            <a:pathLst>
              <a:path w="1900759" h="1471500">
                <a:moveTo>
                  <a:pt x="0" y="0"/>
                </a:moveTo>
                <a:lnTo>
                  <a:pt x="1900759" y="0"/>
                </a:lnTo>
                <a:lnTo>
                  <a:pt x="1900759" y="1471500"/>
                </a:lnTo>
                <a:lnTo>
                  <a:pt x="0" y="1471500"/>
                </a:lnTo>
                <a:lnTo>
                  <a:pt x="0" y="0"/>
                </a:lnTo>
                <a:close/>
              </a:path>
            </a:pathLst>
          </a:custGeom>
          <a:blipFill>
            <a:blip r:embed="rId4"/>
            <a:stretch>
              <a:fillRect b="-118"/>
            </a:stretch>
          </a:blipFill>
        </p:spPr>
      </p:sp>
      <p:sp>
        <p:nvSpPr>
          <p:cNvPr id="8" name="Freeform 8"/>
          <p:cNvSpPr/>
          <p:nvPr/>
        </p:nvSpPr>
        <p:spPr>
          <a:xfrm rot="-9096540">
            <a:off x="3245191" y="8578348"/>
            <a:ext cx="4417355" cy="4144285"/>
          </a:xfrm>
          <a:custGeom>
            <a:avLst/>
            <a:gdLst/>
            <a:ahLst/>
            <a:cxnLst/>
            <a:rect l="l" t="t" r="r" b="b"/>
            <a:pathLst>
              <a:path w="4417355" h="4144285">
                <a:moveTo>
                  <a:pt x="0" y="0"/>
                </a:moveTo>
                <a:lnTo>
                  <a:pt x="4417355" y="0"/>
                </a:lnTo>
                <a:lnTo>
                  <a:pt x="4417355" y="4144285"/>
                </a:lnTo>
                <a:lnTo>
                  <a:pt x="0" y="4144285"/>
                </a:lnTo>
                <a:lnTo>
                  <a:pt x="0" y="0"/>
                </a:lnTo>
                <a:close/>
              </a:path>
            </a:pathLst>
          </a:custGeom>
          <a:blipFill>
            <a:blip r:embed="rId5"/>
            <a:stretch>
              <a:fillRect b="-159"/>
            </a:stretch>
          </a:blipFill>
        </p:spPr>
      </p:sp>
      <p:sp>
        <p:nvSpPr>
          <p:cNvPr id="9" name="Freeform 9"/>
          <p:cNvSpPr/>
          <p:nvPr/>
        </p:nvSpPr>
        <p:spPr>
          <a:xfrm>
            <a:off x="2134400" y="8208700"/>
            <a:ext cx="2215961" cy="2185125"/>
          </a:xfrm>
          <a:custGeom>
            <a:avLst/>
            <a:gdLst/>
            <a:ahLst/>
            <a:cxnLst/>
            <a:rect l="l" t="t" r="r" b="b"/>
            <a:pathLst>
              <a:path w="2215961" h="2185125">
                <a:moveTo>
                  <a:pt x="0" y="0"/>
                </a:moveTo>
                <a:lnTo>
                  <a:pt x="2215961" y="0"/>
                </a:lnTo>
                <a:lnTo>
                  <a:pt x="2215961" y="2185125"/>
                </a:lnTo>
                <a:lnTo>
                  <a:pt x="0" y="2185125"/>
                </a:lnTo>
                <a:lnTo>
                  <a:pt x="0" y="0"/>
                </a:lnTo>
                <a:close/>
              </a:path>
            </a:pathLst>
          </a:custGeom>
          <a:blipFill>
            <a:blip r:embed="rId6"/>
            <a:stretch>
              <a:fillRect r="-25"/>
            </a:stretch>
          </a:blipFill>
        </p:spPr>
      </p:sp>
      <p:sp>
        <p:nvSpPr>
          <p:cNvPr id="10" name="Freeform 10"/>
          <p:cNvSpPr/>
          <p:nvPr/>
        </p:nvSpPr>
        <p:spPr>
          <a:xfrm rot="-1761781">
            <a:off x="15782644" y="8482340"/>
            <a:ext cx="3812537" cy="3576851"/>
          </a:xfrm>
          <a:custGeom>
            <a:avLst/>
            <a:gdLst/>
            <a:ahLst/>
            <a:cxnLst/>
            <a:rect l="l" t="t" r="r" b="b"/>
            <a:pathLst>
              <a:path w="3812537" h="3576851">
                <a:moveTo>
                  <a:pt x="0" y="0"/>
                </a:moveTo>
                <a:lnTo>
                  <a:pt x="3812537" y="0"/>
                </a:lnTo>
                <a:lnTo>
                  <a:pt x="3812537" y="3576851"/>
                </a:lnTo>
                <a:lnTo>
                  <a:pt x="0" y="3576851"/>
                </a:lnTo>
                <a:lnTo>
                  <a:pt x="0" y="0"/>
                </a:lnTo>
                <a:close/>
              </a:path>
            </a:pathLst>
          </a:custGeom>
          <a:blipFill>
            <a:blip r:embed="rId5"/>
            <a:stretch>
              <a:fillRect b="-159"/>
            </a:stretch>
          </a:blipFill>
        </p:spPr>
      </p:sp>
      <p:grpSp>
        <p:nvGrpSpPr>
          <p:cNvPr id="11" name="Group 11"/>
          <p:cNvGrpSpPr/>
          <p:nvPr/>
        </p:nvGrpSpPr>
        <p:grpSpPr>
          <a:xfrm>
            <a:off x="8797650" y="729563"/>
            <a:ext cx="9262500" cy="2396744"/>
            <a:chOff x="0" y="0"/>
            <a:chExt cx="12350000" cy="3195659"/>
          </a:xfrm>
        </p:grpSpPr>
        <p:sp>
          <p:nvSpPr>
            <p:cNvPr id="12" name="Freeform 12"/>
            <p:cNvSpPr/>
            <p:nvPr/>
          </p:nvSpPr>
          <p:spPr>
            <a:xfrm>
              <a:off x="0" y="0"/>
              <a:ext cx="12350000" cy="3195659"/>
            </a:xfrm>
            <a:custGeom>
              <a:avLst/>
              <a:gdLst/>
              <a:ahLst/>
              <a:cxnLst/>
              <a:rect l="l" t="t" r="r" b="b"/>
              <a:pathLst>
                <a:path w="12350000" h="3195659">
                  <a:moveTo>
                    <a:pt x="0" y="0"/>
                  </a:moveTo>
                  <a:lnTo>
                    <a:pt x="12350000" y="0"/>
                  </a:lnTo>
                  <a:lnTo>
                    <a:pt x="12350000" y="3195659"/>
                  </a:lnTo>
                  <a:lnTo>
                    <a:pt x="0" y="3195659"/>
                  </a:lnTo>
                  <a:close/>
                </a:path>
              </a:pathLst>
            </a:custGeom>
            <a:solidFill>
              <a:srgbClr val="000000">
                <a:alpha val="0"/>
              </a:srgbClr>
            </a:solidFill>
          </p:spPr>
        </p:sp>
        <p:sp>
          <p:nvSpPr>
            <p:cNvPr id="13" name="TextBox 13"/>
            <p:cNvSpPr txBox="1"/>
            <p:nvPr/>
          </p:nvSpPr>
          <p:spPr>
            <a:xfrm>
              <a:off x="0" y="-123825"/>
              <a:ext cx="12350000" cy="3319484"/>
            </a:xfrm>
            <a:prstGeom prst="rect">
              <a:avLst/>
            </a:prstGeom>
          </p:spPr>
          <p:txBody>
            <a:bodyPr lIns="0" tIns="0" rIns="0" bIns="0" rtlCol="0" anchor="t"/>
            <a:lstStyle/>
            <a:p>
              <a:pPr algn="just">
                <a:lnSpc>
                  <a:spcPts val="4691"/>
                </a:lnSpc>
              </a:pPr>
              <a:r>
                <a:rPr lang="en-US" sz="3400" b="1">
                  <a:solidFill>
                    <a:srgbClr val="17375E"/>
                  </a:solidFill>
                  <a:latin typeface="Arial Bold"/>
                  <a:ea typeface="Arial Bold"/>
                  <a:cs typeface="Arial Bold"/>
                  <a:sym typeface="Arial Bold"/>
                </a:rPr>
                <a:t>ERASMUS+ TEMPUS IV project “SUCSID - Inter-university Start-up centers for students’ innovations development &amp; promotion”</a:t>
              </a:r>
            </a:p>
          </p:txBody>
        </p:sp>
      </p:grpSp>
      <p:grpSp>
        <p:nvGrpSpPr>
          <p:cNvPr id="14" name="Group 14"/>
          <p:cNvGrpSpPr/>
          <p:nvPr/>
        </p:nvGrpSpPr>
        <p:grpSpPr>
          <a:xfrm>
            <a:off x="8797650" y="3332847"/>
            <a:ext cx="8888400" cy="2396744"/>
            <a:chOff x="0" y="0"/>
            <a:chExt cx="11851200" cy="3195659"/>
          </a:xfrm>
        </p:grpSpPr>
        <p:sp>
          <p:nvSpPr>
            <p:cNvPr id="15" name="Freeform 15"/>
            <p:cNvSpPr/>
            <p:nvPr/>
          </p:nvSpPr>
          <p:spPr>
            <a:xfrm>
              <a:off x="0" y="0"/>
              <a:ext cx="11851200" cy="3195659"/>
            </a:xfrm>
            <a:custGeom>
              <a:avLst/>
              <a:gdLst/>
              <a:ahLst/>
              <a:cxnLst/>
              <a:rect l="l" t="t" r="r" b="b"/>
              <a:pathLst>
                <a:path w="11851200" h="3195659">
                  <a:moveTo>
                    <a:pt x="0" y="0"/>
                  </a:moveTo>
                  <a:lnTo>
                    <a:pt x="11851200" y="0"/>
                  </a:lnTo>
                  <a:lnTo>
                    <a:pt x="11851200" y="3195659"/>
                  </a:lnTo>
                  <a:lnTo>
                    <a:pt x="0" y="3195659"/>
                  </a:lnTo>
                  <a:close/>
                </a:path>
              </a:pathLst>
            </a:custGeom>
            <a:solidFill>
              <a:srgbClr val="000000">
                <a:alpha val="0"/>
              </a:srgbClr>
            </a:solidFill>
          </p:spPr>
        </p:sp>
        <p:sp>
          <p:nvSpPr>
            <p:cNvPr id="16" name="TextBox 16"/>
            <p:cNvSpPr txBox="1"/>
            <p:nvPr/>
          </p:nvSpPr>
          <p:spPr>
            <a:xfrm>
              <a:off x="0" y="-123825"/>
              <a:ext cx="11851200" cy="3319484"/>
            </a:xfrm>
            <a:prstGeom prst="rect">
              <a:avLst/>
            </a:prstGeom>
          </p:spPr>
          <p:txBody>
            <a:bodyPr lIns="0" tIns="0" rIns="0" bIns="0" rtlCol="0" anchor="t"/>
            <a:lstStyle/>
            <a:p>
              <a:pPr algn="just">
                <a:lnSpc>
                  <a:spcPts val="4691"/>
                </a:lnSpc>
              </a:pPr>
              <a:r>
                <a:rPr lang="en-US" sz="3400" b="1">
                  <a:solidFill>
                    <a:srgbClr val="17375E"/>
                  </a:solidFill>
                  <a:latin typeface="Arial Bold"/>
                  <a:ea typeface="Arial Bold"/>
                  <a:cs typeface="Arial Bold"/>
                  <a:sym typeface="Arial Bold"/>
                </a:rPr>
                <a:t>ERASMUS+ HORIZON 2020 EQUAL-IST project “Gender Equality Plans for Information Sciences and Technology Research Institutions”</a:t>
              </a:r>
            </a:p>
          </p:txBody>
        </p:sp>
      </p:grpSp>
      <p:sp>
        <p:nvSpPr>
          <p:cNvPr id="17" name="Freeform 17"/>
          <p:cNvSpPr/>
          <p:nvPr/>
        </p:nvSpPr>
        <p:spPr>
          <a:xfrm>
            <a:off x="5483313" y="6150284"/>
            <a:ext cx="2215950" cy="1862014"/>
          </a:xfrm>
          <a:custGeom>
            <a:avLst/>
            <a:gdLst/>
            <a:ahLst/>
            <a:cxnLst/>
            <a:rect l="l" t="t" r="r" b="b"/>
            <a:pathLst>
              <a:path w="2215950" h="1862014">
                <a:moveTo>
                  <a:pt x="0" y="0"/>
                </a:moveTo>
                <a:lnTo>
                  <a:pt x="2215950" y="0"/>
                </a:lnTo>
                <a:lnTo>
                  <a:pt x="2215950" y="1862014"/>
                </a:lnTo>
                <a:lnTo>
                  <a:pt x="0" y="1862014"/>
                </a:lnTo>
                <a:lnTo>
                  <a:pt x="0" y="0"/>
                </a:lnTo>
                <a:close/>
              </a:path>
            </a:pathLst>
          </a:custGeom>
          <a:blipFill>
            <a:blip r:embed="rId7"/>
            <a:stretch>
              <a:fillRect/>
            </a:stretch>
          </a:blipFill>
        </p:spPr>
      </p:sp>
      <p:grpSp>
        <p:nvGrpSpPr>
          <p:cNvPr id="18" name="Group 18"/>
          <p:cNvGrpSpPr/>
          <p:nvPr/>
        </p:nvGrpSpPr>
        <p:grpSpPr>
          <a:xfrm>
            <a:off x="8734725" y="6275350"/>
            <a:ext cx="9262500" cy="2513400"/>
            <a:chOff x="0" y="0"/>
            <a:chExt cx="12350000" cy="3351200"/>
          </a:xfrm>
        </p:grpSpPr>
        <p:sp>
          <p:nvSpPr>
            <p:cNvPr id="19" name="Freeform 19"/>
            <p:cNvSpPr/>
            <p:nvPr/>
          </p:nvSpPr>
          <p:spPr>
            <a:xfrm>
              <a:off x="0" y="0"/>
              <a:ext cx="12350000" cy="3351200"/>
            </a:xfrm>
            <a:custGeom>
              <a:avLst/>
              <a:gdLst/>
              <a:ahLst/>
              <a:cxnLst/>
              <a:rect l="l" t="t" r="r" b="b"/>
              <a:pathLst>
                <a:path w="12350000" h="3351200">
                  <a:moveTo>
                    <a:pt x="0" y="0"/>
                  </a:moveTo>
                  <a:lnTo>
                    <a:pt x="12350000" y="0"/>
                  </a:lnTo>
                  <a:lnTo>
                    <a:pt x="12350000" y="3351200"/>
                  </a:lnTo>
                  <a:lnTo>
                    <a:pt x="0" y="3351200"/>
                  </a:lnTo>
                  <a:close/>
                </a:path>
              </a:pathLst>
            </a:custGeom>
            <a:solidFill>
              <a:srgbClr val="000000">
                <a:alpha val="0"/>
              </a:srgbClr>
            </a:solidFill>
          </p:spPr>
        </p:sp>
        <p:sp>
          <p:nvSpPr>
            <p:cNvPr id="20" name="TextBox 20"/>
            <p:cNvSpPr txBox="1"/>
            <p:nvPr/>
          </p:nvSpPr>
          <p:spPr>
            <a:xfrm>
              <a:off x="0" y="-123825"/>
              <a:ext cx="12350000" cy="3475025"/>
            </a:xfrm>
            <a:prstGeom prst="rect">
              <a:avLst/>
            </a:prstGeom>
          </p:spPr>
          <p:txBody>
            <a:bodyPr lIns="0" tIns="0" rIns="0" bIns="0" rtlCol="0" anchor="t"/>
            <a:lstStyle/>
            <a:p>
              <a:pPr algn="just">
                <a:lnSpc>
                  <a:spcPts val="4691"/>
                </a:lnSpc>
              </a:pPr>
              <a:r>
                <a:rPr lang="en-US" sz="3400" b="1">
                  <a:solidFill>
                    <a:srgbClr val="000000"/>
                  </a:solidFill>
                  <a:latin typeface="Arial Bold"/>
                  <a:ea typeface="Arial Bold"/>
                  <a:cs typeface="Arial Bold"/>
                  <a:sym typeface="Arial Bold"/>
                </a:rPr>
                <a:t>ERASMUS+ project: Development of a network infrastructure  for youth innovation </a:t>
              </a:r>
              <a:r>
                <a:rPr lang="en-US" sz="3400" b="1">
                  <a:solidFill>
                    <a:srgbClr val="17375E"/>
                  </a:solidFill>
                  <a:latin typeface="Arial Bold"/>
                  <a:ea typeface="Arial Bold"/>
                  <a:cs typeface="Arial Bold"/>
                  <a:sym typeface="Arial Bold"/>
                </a:rPr>
                <a:t>entrepreneurship</a:t>
              </a:r>
              <a:r>
                <a:rPr lang="en-US" sz="3400" b="1">
                  <a:solidFill>
                    <a:srgbClr val="000000"/>
                  </a:solidFill>
                  <a:latin typeface="Arial Bold"/>
                  <a:ea typeface="Arial Bold"/>
                  <a:cs typeface="Arial Bold"/>
                  <a:sym typeface="Arial Bold"/>
                </a:rPr>
                <a:t>  support on fablab platforms</a:t>
              </a:r>
            </a:p>
          </p:txBody>
        </p:sp>
      </p:grpSp>
      <p:sp>
        <p:nvSpPr>
          <p:cNvPr id="21" name="AutoShape 21"/>
          <p:cNvSpPr/>
          <p:nvPr/>
        </p:nvSpPr>
        <p:spPr>
          <a:xfrm rot="10786919">
            <a:off x="4679551" y="5937463"/>
            <a:ext cx="13482098" cy="0"/>
          </a:xfrm>
          <a:prstGeom prst="line">
            <a:avLst/>
          </a:prstGeom>
          <a:ln w="28575" cap="rnd">
            <a:solidFill>
              <a:srgbClr val="30588C"/>
            </a:solidFill>
            <a:prstDash val="solid"/>
            <a:headEnd type="none" w="sm" len="sm"/>
            <a:tailEnd type="none" w="sm" len="sm"/>
          </a:ln>
        </p:spPr>
      </p:sp>
      <p:sp>
        <p:nvSpPr>
          <p:cNvPr id="22" name="Freeform 22"/>
          <p:cNvSpPr/>
          <p:nvPr/>
        </p:nvSpPr>
        <p:spPr>
          <a:xfrm>
            <a:off x="4718542" y="1249980"/>
            <a:ext cx="3795511" cy="1249271"/>
          </a:xfrm>
          <a:custGeom>
            <a:avLst/>
            <a:gdLst/>
            <a:ahLst/>
            <a:cxnLst/>
            <a:rect l="l" t="t" r="r" b="b"/>
            <a:pathLst>
              <a:path w="3795511" h="1249271">
                <a:moveTo>
                  <a:pt x="0" y="0"/>
                </a:moveTo>
                <a:lnTo>
                  <a:pt x="3795511" y="0"/>
                </a:lnTo>
                <a:lnTo>
                  <a:pt x="3795511" y="1249270"/>
                </a:lnTo>
                <a:lnTo>
                  <a:pt x="0" y="1249270"/>
                </a:lnTo>
                <a:lnTo>
                  <a:pt x="0" y="0"/>
                </a:lnTo>
                <a:close/>
              </a:path>
            </a:pathLst>
          </a:custGeom>
          <a:blipFill>
            <a:blip r:embed="rId8"/>
            <a:stretch>
              <a:fillRect l="-7368" r="-5431" b="-110258"/>
            </a:stretch>
          </a:blipFill>
        </p:spPr>
      </p:sp>
      <p:sp>
        <p:nvSpPr>
          <p:cNvPr id="23" name="Freeform 23"/>
          <p:cNvSpPr/>
          <p:nvPr/>
        </p:nvSpPr>
        <p:spPr>
          <a:xfrm>
            <a:off x="4596997" y="3433901"/>
            <a:ext cx="4038600" cy="2185125"/>
          </a:xfrm>
          <a:custGeom>
            <a:avLst/>
            <a:gdLst/>
            <a:ahLst/>
            <a:cxnLst/>
            <a:rect l="l" t="t" r="r" b="b"/>
            <a:pathLst>
              <a:path w="4038600" h="2185125">
                <a:moveTo>
                  <a:pt x="0" y="0"/>
                </a:moveTo>
                <a:lnTo>
                  <a:pt x="4038600" y="0"/>
                </a:lnTo>
                <a:lnTo>
                  <a:pt x="4038600" y="2185125"/>
                </a:lnTo>
                <a:lnTo>
                  <a:pt x="0" y="2185125"/>
                </a:lnTo>
                <a:lnTo>
                  <a:pt x="0" y="0"/>
                </a:lnTo>
                <a:close/>
              </a:path>
            </a:pathLst>
          </a:custGeom>
          <a:blipFill>
            <a:blip r:embed="rId9"/>
            <a:stretch>
              <a:fillRect/>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a:off x="3847804" y="-172030"/>
            <a:ext cx="14646562" cy="10578937"/>
          </a:xfrm>
          <a:custGeom>
            <a:avLst/>
            <a:gdLst/>
            <a:ahLst/>
            <a:cxnLst/>
            <a:rect l="l" t="t" r="r" b="b"/>
            <a:pathLst>
              <a:path w="14646562" h="10578937">
                <a:moveTo>
                  <a:pt x="0" y="0"/>
                </a:moveTo>
                <a:lnTo>
                  <a:pt x="14646561" y="0"/>
                </a:lnTo>
                <a:lnTo>
                  <a:pt x="14646561" y="10578936"/>
                </a:lnTo>
                <a:lnTo>
                  <a:pt x="0" y="10578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rot="10786919">
            <a:off x="4679551" y="3096400"/>
            <a:ext cx="13482098" cy="0"/>
          </a:xfrm>
          <a:prstGeom prst="line">
            <a:avLst/>
          </a:prstGeom>
          <a:ln w="28575" cap="rnd">
            <a:solidFill>
              <a:srgbClr val="30588C"/>
            </a:solidFill>
            <a:prstDash val="solid"/>
            <a:headEnd type="none" w="sm" len="sm"/>
            <a:tailEnd type="none" w="sm" len="sm"/>
          </a:ln>
        </p:spPr>
      </p:sp>
      <p:grpSp>
        <p:nvGrpSpPr>
          <p:cNvPr id="4" name="Group 4"/>
          <p:cNvGrpSpPr/>
          <p:nvPr/>
        </p:nvGrpSpPr>
        <p:grpSpPr>
          <a:xfrm>
            <a:off x="128450" y="3895650"/>
            <a:ext cx="4038600" cy="1471500"/>
            <a:chOff x="0" y="0"/>
            <a:chExt cx="5384800" cy="1962000"/>
          </a:xfrm>
        </p:grpSpPr>
        <p:sp>
          <p:nvSpPr>
            <p:cNvPr id="5" name="Freeform 5"/>
            <p:cNvSpPr/>
            <p:nvPr/>
          </p:nvSpPr>
          <p:spPr>
            <a:xfrm>
              <a:off x="0" y="0"/>
              <a:ext cx="5384800" cy="1962000"/>
            </a:xfrm>
            <a:custGeom>
              <a:avLst/>
              <a:gdLst/>
              <a:ahLst/>
              <a:cxnLst/>
              <a:rect l="l" t="t" r="r" b="b"/>
              <a:pathLst>
                <a:path w="5384800" h="1962000">
                  <a:moveTo>
                    <a:pt x="0" y="0"/>
                  </a:moveTo>
                  <a:lnTo>
                    <a:pt x="5384800" y="0"/>
                  </a:lnTo>
                  <a:lnTo>
                    <a:pt x="5384800" y="1962000"/>
                  </a:lnTo>
                  <a:lnTo>
                    <a:pt x="0" y="1962000"/>
                  </a:lnTo>
                  <a:close/>
                </a:path>
              </a:pathLst>
            </a:custGeom>
            <a:solidFill>
              <a:srgbClr val="000000">
                <a:alpha val="0"/>
              </a:srgbClr>
            </a:solidFill>
          </p:spPr>
        </p:sp>
        <p:sp>
          <p:nvSpPr>
            <p:cNvPr id="6" name="TextBox 6"/>
            <p:cNvSpPr txBox="1"/>
            <p:nvPr/>
          </p:nvSpPr>
          <p:spPr>
            <a:xfrm>
              <a:off x="0" y="-161925"/>
              <a:ext cx="5384800" cy="2123925"/>
            </a:xfrm>
            <a:prstGeom prst="rect">
              <a:avLst/>
            </a:prstGeom>
          </p:spPr>
          <p:txBody>
            <a:bodyPr lIns="0" tIns="0" rIns="0" bIns="0" rtlCol="0" anchor="t"/>
            <a:lstStyle/>
            <a:p>
              <a:pPr algn="l">
                <a:lnSpc>
                  <a:spcPts val="5472"/>
                </a:lnSpc>
              </a:pPr>
              <a:r>
                <a:rPr lang="en-US" sz="3800" b="1">
                  <a:solidFill>
                    <a:srgbClr val="EBEFF2"/>
                  </a:solidFill>
                  <a:latin typeface="Arial Bold"/>
                  <a:ea typeface="Arial Bold"/>
                  <a:cs typeface="Arial Bold"/>
                  <a:sym typeface="Arial Bold"/>
                </a:rPr>
                <a:t>IMPLEMENTED PROJECTS</a:t>
              </a:r>
            </a:p>
          </p:txBody>
        </p:sp>
      </p:grpSp>
      <p:sp>
        <p:nvSpPr>
          <p:cNvPr id="7" name="Freeform 7"/>
          <p:cNvSpPr/>
          <p:nvPr/>
        </p:nvSpPr>
        <p:spPr>
          <a:xfrm>
            <a:off x="272275" y="8446024"/>
            <a:ext cx="1900759" cy="1471500"/>
          </a:xfrm>
          <a:custGeom>
            <a:avLst/>
            <a:gdLst/>
            <a:ahLst/>
            <a:cxnLst/>
            <a:rect l="l" t="t" r="r" b="b"/>
            <a:pathLst>
              <a:path w="1900759" h="1471500">
                <a:moveTo>
                  <a:pt x="0" y="0"/>
                </a:moveTo>
                <a:lnTo>
                  <a:pt x="1900759" y="0"/>
                </a:lnTo>
                <a:lnTo>
                  <a:pt x="1900759" y="1471500"/>
                </a:lnTo>
                <a:lnTo>
                  <a:pt x="0" y="1471500"/>
                </a:lnTo>
                <a:lnTo>
                  <a:pt x="0" y="0"/>
                </a:lnTo>
                <a:close/>
              </a:path>
            </a:pathLst>
          </a:custGeom>
          <a:blipFill>
            <a:blip r:embed="rId4"/>
            <a:stretch>
              <a:fillRect b="-118"/>
            </a:stretch>
          </a:blipFill>
        </p:spPr>
      </p:sp>
      <p:sp>
        <p:nvSpPr>
          <p:cNvPr id="8" name="Freeform 8"/>
          <p:cNvSpPr/>
          <p:nvPr/>
        </p:nvSpPr>
        <p:spPr>
          <a:xfrm rot="-9096540">
            <a:off x="3245191" y="8578348"/>
            <a:ext cx="4417355" cy="4144285"/>
          </a:xfrm>
          <a:custGeom>
            <a:avLst/>
            <a:gdLst/>
            <a:ahLst/>
            <a:cxnLst/>
            <a:rect l="l" t="t" r="r" b="b"/>
            <a:pathLst>
              <a:path w="4417355" h="4144285">
                <a:moveTo>
                  <a:pt x="0" y="0"/>
                </a:moveTo>
                <a:lnTo>
                  <a:pt x="4417355" y="0"/>
                </a:lnTo>
                <a:lnTo>
                  <a:pt x="4417355" y="4144285"/>
                </a:lnTo>
                <a:lnTo>
                  <a:pt x="0" y="4144285"/>
                </a:lnTo>
                <a:lnTo>
                  <a:pt x="0" y="0"/>
                </a:lnTo>
                <a:close/>
              </a:path>
            </a:pathLst>
          </a:custGeom>
          <a:blipFill>
            <a:blip r:embed="rId5"/>
            <a:stretch>
              <a:fillRect b="-159"/>
            </a:stretch>
          </a:blipFill>
        </p:spPr>
      </p:sp>
      <p:sp>
        <p:nvSpPr>
          <p:cNvPr id="9" name="Freeform 9"/>
          <p:cNvSpPr/>
          <p:nvPr/>
        </p:nvSpPr>
        <p:spPr>
          <a:xfrm>
            <a:off x="2134400" y="8208700"/>
            <a:ext cx="2215961" cy="2185125"/>
          </a:xfrm>
          <a:custGeom>
            <a:avLst/>
            <a:gdLst/>
            <a:ahLst/>
            <a:cxnLst/>
            <a:rect l="l" t="t" r="r" b="b"/>
            <a:pathLst>
              <a:path w="2215961" h="2185125">
                <a:moveTo>
                  <a:pt x="0" y="0"/>
                </a:moveTo>
                <a:lnTo>
                  <a:pt x="2215961" y="0"/>
                </a:lnTo>
                <a:lnTo>
                  <a:pt x="2215961" y="2185125"/>
                </a:lnTo>
                <a:lnTo>
                  <a:pt x="0" y="2185125"/>
                </a:lnTo>
                <a:lnTo>
                  <a:pt x="0" y="0"/>
                </a:lnTo>
                <a:close/>
              </a:path>
            </a:pathLst>
          </a:custGeom>
          <a:blipFill>
            <a:blip r:embed="rId6"/>
            <a:stretch>
              <a:fillRect r="-25"/>
            </a:stretch>
          </a:blipFill>
        </p:spPr>
      </p:sp>
      <p:sp>
        <p:nvSpPr>
          <p:cNvPr id="10" name="Freeform 10"/>
          <p:cNvSpPr/>
          <p:nvPr/>
        </p:nvSpPr>
        <p:spPr>
          <a:xfrm rot="-1761781">
            <a:off x="15782644" y="8482340"/>
            <a:ext cx="3812537" cy="3576851"/>
          </a:xfrm>
          <a:custGeom>
            <a:avLst/>
            <a:gdLst/>
            <a:ahLst/>
            <a:cxnLst/>
            <a:rect l="l" t="t" r="r" b="b"/>
            <a:pathLst>
              <a:path w="3812537" h="3576851">
                <a:moveTo>
                  <a:pt x="0" y="0"/>
                </a:moveTo>
                <a:lnTo>
                  <a:pt x="3812537" y="0"/>
                </a:lnTo>
                <a:lnTo>
                  <a:pt x="3812537" y="3576851"/>
                </a:lnTo>
                <a:lnTo>
                  <a:pt x="0" y="3576851"/>
                </a:lnTo>
                <a:lnTo>
                  <a:pt x="0" y="0"/>
                </a:lnTo>
                <a:close/>
              </a:path>
            </a:pathLst>
          </a:custGeom>
          <a:blipFill>
            <a:blip r:embed="rId5"/>
            <a:stretch>
              <a:fillRect b="-159"/>
            </a:stretch>
          </a:blipFill>
        </p:spPr>
      </p:sp>
      <p:grpSp>
        <p:nvGrpSpPr>
          <p:cNvPr id="11" name="Group 11"/>
          <p:cNvGrpSpPr/>
          <p:nvPr/>
        </p:nvGrpSpPr>
        <p:grpSpPr>
          <a:xfrm>
            <a:off x="8797650" y="729563"/>
            <a:ext cx="9262500" cy="2396744"/>
            <a:chOff x="0" y="0"/>
            <a:chExt cx="12350000" cy="3195659"/>
          </a:xfrm>
        </p:grpSpPr>
        <p:sp>
          <p:nvSpPr>
            <p:cNvPr id="12" name="Freeform 12"/>
            <p:cNvSpPr/>
            <p:nvPr/>
          </p:nvSpPr>
          <p:spPr>
            <a:xfrm>
              <a:off x="0" y="0"/>
              <a:ext cx="12350000" cy="3195659"/>
            </a:xfrm>
            <a:custGeom>
              <a:avLst/>
              <a:gdLst/>
              <a:ahLst/>
              <a:cxnLst/>
              <a:rect l="l" t="t" r="r" b="b"/>
              <a:pathLst>
                <a:path w="12350000" h="3195659">
                  <a:moveTo>
                    <a:pt x="0" y="0"/>
                  </a:moveTo>
                  <a:lnTo>
                    <a:pt x="12350000" y="0"/>
                  </a:lnTo>
                  <a:lnTo>
                    <a:pt x="12350000" y="3195659"/>
                  </a:lnTo>
                  <a:lnTo>
                    <a:pt x="0" y="3195659"/>
                  </a:lnTo>
                  <a:close/>
                </a:path>
              </a:pathLst>
            </a:custGeom>
            <a:solidFill>
              <a:srgbClr val="000000">
                <a:alpha val="0"/>
              </a:srgbClr>
            </a:solidFill>
          </p:spPr>
        </p:sp>
        <p:sp>
          <p:nvSpPr>
            <p:cNvPr id="13" name="TextBox 13"/>
            <p:cNvSpPr txBox="1"/>
            <p:nvPr/>
          </p:nvSpPr>
          <p:spPr>
            <a:xfrm>
              <a:off x="0" y="-123825"/>
              <a:ext cx="12350000" cy="3319484"/>
            </a:xfrm>
            <a:prstGeom prst="rect">
              <a:avLst/>
            </a:prstGeom>
          </p:spPr>
          <p:txBody>
            <a:bodyPr lIns="0" tIns="0" rIns="0" bIns="0" rtlCol="0" anchor="t"/>
            <a:lstStyle/>
            <a:p>
              <a:pPr algn="just">
                <a:lnSpc>
                  <a:spcPts val="4691"/>
                </a:lnSpc>
              </a:pPr>
              <a:endParaRPr/>
            </a:p>
          </p:txBody>
        </p:sp>
      </p:grpSp>
      <p:sp>
        <p:nvSpPr>
          <p:cNvPr id="14" name="Freeform 14"/>
          <p:cNvSpPr/>
          <p:nvPr/>
        </p:nvSpPr>
        <p:spPr>
          <a:xfrm>
            <a:off x="4668537" y="3719774"/>
            <a:ext cx="3845516" cy="1471500"/>
          </a:xfrm>
          <a:custGeom>
            <a:avLst/>
            <a:gdLst/>
            <a:ahLst/>
            <a:cxnLst/>
            <a:rect l="l" t="t" r="r" b="b"/>
            <a:pathLst>
              <a:path w="3845516" h="1471500">
                <a:moveTo>
                  <a:pt x="0" y="0"/>
                </a:moveTo>
                <a:lnTo>
                  <a:pt x="3845516" y="0"/>
                </a:lnTo>
                <a:lnTo>
                  <a:pt x="3845516" y="1471500"/>
                </a:lnTo>
                <a:lnTo>
                  <a:pt x="0" y="1471500"/>
                </a:lnTo>
                <a:lnTo>
                  <a:pt x="0" y="0"/>
                </a:lnTo>
                <a:close/>
              </a:path>
            </a:pathLst>
          </a:custGeom>
          <a:blipFill>
            <a:blip r:embed="rId7"/>
            <a:stretch>
              <a:fillRect/>
            </a:stretch>
          </a:blipFill>
        </p:spPr>
      </p:sp>
      <p:grpSp>
        <p:nvGrpSpPr>
          <p:cNvPr id="15" name="Group 15"/>
          <p:cNvGrpSpPr/>
          <p:nvPr/>
        </p:nvGrpSpPr>
        <p:grpSpPr>
          <a:xfrm>
            <a:off x="8797650" y="3570663"/>
            <a:ext cx="8888400" cy="1911600"/>
            <a:chOff x="0" y="0"/>
            <a:chExt cx="11851200" cy="2548800"/>
          </a:xfrm>
        </p:grpSpPr>
        <p:sp>
          <p:nvSpPr>
            <p:cNvPr id="16" name="Freeform 16"/>
            <p:cNvSpPr/>
            <p:nvPr/>
          </p:nvSpPr>
          <p:spPr>
            <a:xfrm>
              <a:off x="0" y="0"/>
              <a:ext cx="11851200" cy="2548800"/>
            </a:xfrm>
            <a:custGeom>
              <a:avLst/>
              <a:gdLst/>
              <a:ahLst/>
              <a:cxnLst/>
              <a:rect l="l" t="t" r="r" b="b"/>
              <a:pathLst>
                <a:path w="11851200" h="2548800">
                  <a:moveTo>
                    <a:pt x="0" y="0"/>
                  </a:moveTo>
                  <a:lnTo>
                    <a:pt x="11851200" y="0"/>
                  </a:lnTo>
                  <a:lnTo>
                    <a:pt x="11851200" y="2548800"/>
                  </a:lnTo>
                  <a:lnTo>
                    <a:pt x="0" y="2548800"/>
                  </a:lnTo>
                  <a:close/>
                </a:path>
              </a:pathLst>
            </a:custGeom>
            <a:solidFill>
              <a:srgbClr val="000000">
                <a:alpha val="0"/>
              </a:srgbClr>
            </a:solidFill>
          </p:spPr>
        </p:sp>
        <p:sp>
          <p:nvSpPr>
            <p:cNvPr id="17" name="TextBox 17"/>
            <p:cNvSpPr txBox="1"/>
            <p:nvPr/>
          </p:nvSpPr>
          <p:spPr>
            <a:xfrm>
              <a:off x="0" y="-123825"/>
              <a:ext cx="11851200" cy="2672625"/>
            </a:xfrm>
            <a:prstGeom prst="rect">
              <a:avLst/>
            </a:prstGeom>
          </p:spPr>
          <p:txBody>
            <a:bodyPr lIns="0" tIns="0" rIns="0" bIns="0" rtlCol="0" anchor="t"/>
            <a:lstStyle/>
            <a:p>
              <a:pPr algn="just">
                <a:lnSpc>
                  <a:spcPts val="4691"/>
                </a:lnSpc>
              </a:pPr>
              <a:r>
                <a:rPr lang="en-US" sz="3400" b="1">
                  <a:solidFill>
                    <a:srgbClr val="17375E"/>
                  </a:solidFill>
                  <a:latin typeface="Arial Bold"/>
                  <a:ea typeface="Arial Bold"/>
                  <a:cs typeface="Arial Bold"/>
                  <a:sym typeface="Arial Bold"/>
                </a:rPr>
                <a:t>ERASMUS</a:t>
              </a:r>
              <a:r>
                <a:rPr lang="en-US" sz="3400" b="1">
                  <a:solidFill>
                    <a:srgbClr val="000000"/>
                  </a:solidFill>
                  <a:latin typeface="Arial Bold"/>
                  <a:ea typeface="Arial Bold"/>
                  <a:cs typeface="Arial Bold"/>
                  <a:sym typeface="Arial Bold"/>
                </a:rPr>
                <a:t>+ project Establishing Modern Master-level Studies  in Information Systems</a:t>
              </a:r>
            </a:p>
          </p:txBody>
        </p:sp>
      </p:grpSp>
      <p:sp>
        <p:nvSpPr>
          <p:cNvPr id="18" name="AutoShape 18"/>
          <p:cNvSpPr/>
          <p:nvPr/>
        </p:nvSpPr>
        <p:spPr>
          <a:xfrm rot="10786919">
            <a:off x="4679551" y="5937463"/>
            <a:ext cx="13482098" cy="0"/>
          </a:xfrm>
          <a:prstGeom prst="line">
            <a:avLst/>
          </a:prstGeom>
          <a:ln w="28575" cap="rnd">
            <a:solidFill>
              <a:srgbClr val="30588C"/>
            </a:solidFill>
            <a:prstDash val="solid"/>
            <a:headEnd type="none" w="sm" len="sm"/>
            <a:tailEnd type="none" w="sm" len="sm"/>
          </a:ln>
        </p:spPr>
      </p:sp>
      <p:sp>
        <p:nvSpPr>
          <p:cNvPr id="19" name="Freeform 19"/>
          <p:cNvSpPr/>
          <p:nvPr/>
        </p:nvSpPr>
        <p:spPr>
          <a:xfrm>
            <a:off x="4475295" y="583517"/>
            <a:ext cx="4232000" cy="1763333"/>
          </a:xfrm>
          <a:custGeom>
            <a:avLst/>
            <a:gdLst/>
            <a:ahLst/>
            <a:cxnLst/>
            <a:rect l="l" t="t" r="r" b="b"/>
            <a:pathLst>
              <a:path w="4232000" h="1763333">
                <a:moveTo>
                  <a:pt x="0" y="0"/>
                </a:moveTo>
                <a:lnTo>
                  <a:pt x="4232000" y="0"/>
                </a:lnTo>
                <a:lnTo>
                  <a:pt x="4232000" y="1763333"/>
                </a:lnTo>
                <a:lnTo>
                  <a:pt x="0" y="1763333"/>
                </a:lnTo>
                <a:lnTo>
                  <a:pt x="0" y="0"/>
                </a:lnTo>
                <a:close/>
              </a:path>
            </a:pathLst>
          </a:custGeom>
          <a:blipFill>
            <a:blip r:embed="rId8"/>
            <a:stretch>
              <a:fillRect/>
            </a:stretch>
          </a:blipFill>
        </p:spPr>
      </p:sp>
      <p:grpSp>
        <p:nvGrpSpPr>
          <p:cNvPr id="20" name="Group 20"/>
          <p:cNvGrpSpPr/>
          <p:nvPr/>
        </p:nvGrpSpPr>
        <p:grpSpPr>
          <a:xfrm>
            <a:off x="8797650" y="740050"/>
            <a:ext cx="8888400" cy="1911600"/>
            <a:chOff x="0" y="0"/>
            <a:chExt cx="11851200" cy="2548800"/>
          </a:xfrm>
        </p:grpSpPr>
        <p:sp>
          <p:nvSpPr>
            <p:cNvPr id="21" name="Freeform 21"/>
            <p:cNvSpPr/>
            <p:nvPr/>
          </p:nvSpPr>
          <p:spPr>
            <a:xfrm>
              <a:off x="0" y="0"/>
              <a:ext cx="11851200" cy="2548800"/>
            </a:xfrm>
            <a:custGeom>
              <a:avLst/>
              <a:gdLst/>
              <a:ahLst/>
              <a:cxnLst/>
              <a:rect l="l" t="t" r="r" b="b"/>
              <a:pathLst>
                <a:path w="11851200" h="2548800">
                  <a:moveTo>
                    <a:pt x="0" y="0"/>
                  </a:moveTo>
                  <a:lnTo>
                    <a:pt x="11851200" y="0"/>
                  </a:lnTo>
                  <a:lnTo>
                    <a:pt x="11851200" y="2548800"/>
                  </a:lnTo>
                  <a:lnTo>
                    <a:pt x="0" y="2548800"/>
                  </a:lnTo>
                  <a:close/>
                </a:path>
              </a:pathLst>
            </a:custGeom>
            <a:solidFill>
              <a:srgbClr val="000000">
                <a:alpha val="0"/>
              </a:srgbClr>
            </a:solidFill>
          </p:spPr>
        </p:sp>
        <p:sp>
          <p:nvSpPr>
            <p:cNvPr id="22" name="TextBox 22"/>
            <p:cNvSpPr txBox="1"/>
            <p:nvPr/>
          </p:nvSpPr>
          <p:spPr>
            <a:xfrm>
              <a:off x="0" y="-123825"/>
              <a:ext cx="11851200" cy="2672625"/>
            </a:xfrm>
            <a:prstGeom prst="rect">
              <a:avLst/>
            </a:prstGeom>
          </p:spPr>
          <p:txBody>
            <a:bodyPr lIns="0" tIns="0" rIns="0" bIns="0" rtlCol="0" anchor="t"/>
            <a:lstStyle/>
            <a:p>
              <a:pPr algn="just">
                <a:lnSpc>
                  <a:spcPts val="4691"/>
                </a:lnSpc>
              </a:pPr>
              <a:r>
                <a:rPr lang="en-US" sz="3400" b="1">
                  <a:solidFill>
                    <a:srgbClr val="17375E"/>
                  </a:solidFill>
                  <a:latin typeface="Arial Bold"/>
                  <a:ea typeface="Arial Bold"/>
                  <a:cs typeface="Arial Bold"/>
                  <a:sym typeface="Arial Bold"/>
                </a:rPr>
                <a:t>ERASMUS</a:t>
              </a:r>
              <a:r>
                <a:rPr lang="en-US" sz="3400" b="1">
                  <a:solidFill>
                    <a:srgbClr val="000000"/>
                  </a:solidFill>
                  <a:latin typeface="Arial Bold"/>
                  <a:ea typeface="Arial Bold"/>
                  <a:cs typeface="Arial Bold"/>
                  <a:sym typeface="Arial Bold"/>
                </a:rPr>
                <a:t>+ </a:t>
              </a:r>
              <a:r>
                <a:rPr lang="en-US" sz="3400" b="1">
                  <a:solidFill>
                    <a:srgbClr val="17375E"/>
                  </a:solidFill>
                  <a:latin typeface="Arial Bold"/>
                  <a:ea typeface="Arial Bold"/>
                  <a:cs typeface="Arial Bold"/>
                  <a:sym typeface="Arial Bold"/>
                </a:rPr>
                <a:t>JEAN MONNET</a:t>
              </a:r>
              <a:r>
                <a:rPr lang="en-US" sz="3400" b="1">
                  <a:solidFill>
                    <a:srgbClr val="000000"/>
                  </a:solidFill>
                  <a:latin typeface="Arial Bold"/>
                  <a:ea typeface="Arial Bold"/>
                  <a:cs typeface="Arial Bold"/>
                  <a:sym typeface="Arial Bold"/>
                </a:rPr>
                <a:t> project Democratic Decentralization as European Experience of Public Governance</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a:off x="3847804" y="-172030"/>
            <a:ext cx="14646562" cy="10578937"/>
          </a:xfrm>
          <a:custGeom>
            <a:avLst/>
            <a:gdLst/>
            <a:ahLst/>
            <a:cxnLst/>
            <a:rect l="l" t="t" r="r" b="b"/>
            <a:pathLst>
              <a:path w="14646562" h="10578937">
                <a:moveTo>
                  <a:pt x="0" y="0"/>
                </a:moveTo>
                <a:lnTo>
                  <a:pt x="14646561" y="0"/>
                </a:lnTo>
                <a:lnTo>
                  <a:pt x="14646561" y="10578936"/>
                </a:lnTo>
                <a:lnTo>
                  <a:pt x="0" y="10578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rot="10786919">
            <a:off x="4679551" y="2917325"/>
            <a:ext cx="13482098" cy="0"/>
          </a:xfrm>
          <a:prstGeom prst="line">
            <a:avLst/>
          </a:prstGeom>
          <a:ln w="28575" cap="rnd">
            <a:solidFill>
              <a:srgbClr val="30588C"/>
            </a:solidFill>
            <a:prstDash val="solid"/>
            <a:headEnd type="none" w="sm" len="sm"/>
            <a:tailEnd type="none" w="sm" len="sm"/>
          </a:ln>
        </p:spPr>
      </p:sp>
      <p:grpSp>
        <p:nvGrpSpPr>
          <p:cNvPr id="4" name="Group 4"/>
          <p:cNvGrpSpPr/>
          <p:nvPr/>
        </p:nvGrpSpPr>
        <p:grpSpPr>
          <a:xfrm>
            <a:off x="128450" y="3895650"/>
            <a:ext cx="4038600" cy="1471500"/>
            <a:chOff x="0" y="0"/>
            <a:chExt cx="5384800" cy="1962000"/>
          </a:xfrm>
        </p:grpSpPr>
        <p:sp>
          <p:nvSpPr>
            <p:cNvPr id="5" name="Freeform 5"/>
            <p:cNvSpPr/>
            <p:nvPr/>
          </p:nvSpPr>
          <p:spPr>
            <a:xfrm>
              <a:off x="0" y="0"/>
              <a:ext cx="5384800" cy="1962000"/>
            </a:xfrm>
            <a:custGeom>
              <a:avLst/>
              <a:gdLst/>
              <a:ahLst/>
              <a:cxnLst/>
              <a:rect l="l" t="t" r="r" b="b"/>
              <a:pathLst>
                <a:path w="5384800" h="1962000">
                  <a:moveTo>
                    <a:pt x="0" y="0"/>
                  </a:moveTo>
                  <a:lnTo>
                    <a:pt x="5384800" y="0"/>
                  </a:lnTo>
                  <a:lnTo>
                    <a:pt x="5384800" y="1962000"/>
                  </a:lnTo>
                  <a:lnTo>
                    <a:pt x="0" y="1962000"/>
                  </a:lnTo>
                  <a:close/>
                </a:path>
              </a:pathLst>
            </a:custGeom>
            <a:solidFill>
              <a:srgbClr val="000000">
                <a:alpha val="0"/>
              </a:srgbClr>
            </a:solidFill>
          </p:spPr>
        </p:sp>
        <p:sp>
          <p:nvSpPr>
            <p:cNvPr id="6" name="TextBox 6"/>
            <p:cNvSpPr txBox="1"/>
            <p:nvPr/>
          </p:nvSpPr>
          <p:spPr>
            <a:xfrm>
              <a:off x="0" y="-161925"/>
              <a:ext cx="5384800" cy="2123925"/>
            </a:xfrm>
            <a:prstGeom prst="rect">
              <a:avLst/>
            </a:prstGeom>
          </p:spPr>
          <p:txBody>
            <a:bodyPr lIns="0" tIns="0" rIns="0" bIns="0" rtlCol="0" anchor="t"/>
            <a:lstStyle/>
            <a:p>
              <a:pPr algn="l">
                <a:lnSpc>
                  <a:spcPts val="5472"/>
                </a:lnSpc>
              </a:pPr>
              <a:r>
                <a:rPr lang="en-US" sz="3800" b="1">
                  <a:solidFill>
                    <a:srgbClr val="EBEFF2"/>
                  </a:solidFill>
                  <a:latin typeface="Arial Bold"/>
                  <a:ea typeface="Arial Bold"/>
                  <a:cs typeface="Arial Bold"/>
                  <a:sym typeface="Arial Bold"/>
                </a:rPr>
                <a:t>IMPLEMENTED PROJECTS</a:t>
              </a:r>
            </a:p>
          </p:txBody>
        </p:sp>
      </p:grpSp>
      <p:sp>
        <p:nvSpPr>
          <p:cNvPr id="7" name="Freeform 7"/>
          <p:cNvSpPr/>
          <p:nvPr/>
        </p:nvSpPr>
        <p:spPr>
          <a:xfrm>
            <a:off x="272275" y="8446024"/>
            <a:ext cx="1900759" cy="1471500"/>
          </a:xfrm>
          <a:custGeom>
            <a:avLst/>
            <a:gdLst/>
            <a:ahLst/>
            <a:cxnLst/>
            <a:rect l="l" t="t" r="r" b="b"/>
            <a:pathLst>
              <a:path w="1900759" h="1471500">
                <a:moveTo>
                  <a:pt x="0" y="0"/>
                </a:moveTo>
                <a:lnTo>
                  <a:pt x="1900759" y="0"/>
                </a:lnTo>
                <a:lnTo>
                  <a:pt x="1900759" y="1471500"/>
                </a:lnTo>
                <a:lnTo>
                  <a:pt x="0" y="1471500"/>
                </a:lnTo>
                <a:lnTo>
                  <a:pt x="0" y="0"/>
                </a:lnTo>
                <a:close/>
              </a:path>
            </a:pathLst>
          </a:custGeom>
          <a:blipFill>
            <a:blip r:embed="rId4"/>
            <a:stretch>
              <a:fillRect b="-118"/>
            </a:stretch>
          </a:blipFill>
        </p:spPr>
      </p:sp>
      <p:sp>
        <p:nvSpPr>
          <p:cNvPr id="8" name="Freeform 8"/>
          <p:cNvSpPr/>
          <p:nvPr/>
        </p:nvSpPr>
        <p:spPr>
          <a:xfrm rot="-9096540">
            <a:off x="3245191" y="8578348"/>
            <a:ext cx="4417355" cy="4144285"/>
          </a:xfrm>
          <a:custGeom>
            <a:avLst/>
            <a:gdLst/>
            <a:ahLst/>
            <a:cxnLst/>
            <a:rect l="l" t="t" r="r" b="b"/>
            <a:pathLst>
              <a:path w="4417355" h="4144285">
                <a:moveTo>
                  <a:pt x="0" y="0"/>
                </a:moveTo>
                <a:lnTo>
                  <a:pt x="4417355" y="0"/>
                </a:lnTo>
                <a:lnTo>
                  <a:pt x="4417355" y="4144285"/>
                </a:lnTo>
                <a:lnTo>
                  <a:pt x="0" y="4144285"/>
                </a:lnTo>
                <a:lnTo>
                  <a:pt x="0" y="0"/>
                </a:lnTo>
                <a:close/>
              </a:path>
            </a:pathLst>
          </a:custGeom>
          <a:blipFill>
            <a:blip r:embed="rId5"/>
            <a:stretch>
              <a:fillRect b="-159"/>
            </a:stretch>
          </a:blipFill>
        </p:spPr>
      </p:sp>
      <p:sp>
        <p:nvSpPr>
          <p:cNvPr id="9" name="Freeform 9"/>
          <p:cNvSpPr/>
          <p:nvPr/>
        </p:nvSpPr>
        <p:spPr>
          <a:xfrm>
            <a:off x="2134400" y="8208700"/>
            <a:ext cx="2215961" cy="2185125"/>
          </a:xfrm>
          <a:custGeom>
            <a:avLst/>
            <a:gdLst/>
            <a:ahLst/>
            <a:cxnLst/>
            <a:rect l="l" t="t" r="r" b="b"/>
            <a:pathLst>
              <a:path w="2215961" h="2185125">
                <a:moveTo>
                  <a:pt x="0" y="0"/>
                </a:moveTo>
                <a:lnTo>
                  <a:pt x="2215961" y="0"/>
                </a:lnTo>
                <a:lnTo>
                  <a:pt x="2215961" y="2185125"/>
                </a:lnTo>
                <a:lnTo>
                  <a:pt x="0" y="2185125"/>
                </a:lnTo>
                <a:lnTo>
                  <a:pt x="0" y="0"/>
                </a:lnTo>
                <a:close/>
              </a:path>
            </a:pathLst>
          </a:custGeom>
          <a:blipFill>
            <a:blip r:embed="rId6"/>
            <a:stretch>
              <a:fillRect r="-25"/>
            </a:stretch>
          </a:blipFill>
        </p:spPr>
      </p:sp>
      <p:sp>
        <p:nvSpPr>
          <p:cNvPr id="10" name="Freeform 10"/>
          <p:cNvSpPr/>
          <p:nvPr/>
        </p:nvSpPr>
        <p:spPr>
          <a:xfrm rot="-1761781">
            <a:off x="15782644" y="8482340"/>
            <a:ext cx="3812537" cy="3576851"/>
          </a:xfrm>
          <a:custGeom>
            <a:avLst/>
            <a:gdLst/>
            <a:ahLst/>
            <a:cxnLst/>
            <a:rect l="l" t="t" r="r" b="b"/>
            <a:pathLst>
              <a:path w="3812537" h="3576851">
                <a:moveTo>
                  <a:pt x="0" y="0"/>
                </a:moveTo>
                <a:lnTo>
                  <a:pt x="3812537" y="0"/>
                </a:lnTo>
                <a:lnTo>
                  <a:pt x="3812537" y="3576851"/>
                </a:lnTo>
                <a:lnTo>
                  <a:pt x="0" y="3576851"/>
                </a:lnTo>
                <a:lnTo>
                  <a:pt x="0" y="0"/>
                </a:lnTo>
                <a:close/>
              </a:path>
            </a:pathLst>
          </a:custGeom>
          <a:blipFill>
            <a:blip r:embed="rId5"/>
            <a:stretch>
              <a:fillRect b="-159"/>
            </a:stretch>
          </a:blipFill>
        </p:spPr>
      </p:sp>
      <p:sp>
        <p:nvSpPr>
          <p:cNvPr id="11" name="AutoShape 11"/>
          <p:cNvSpPr/>
          <p:nvPr/>
        </p:nvSpPr>
        <p:spPr>
          <a:xfrm rot="10786919">
            <a:off x="4679551" y="6098075"/>
            <a:ext cx="13482098" cy="0"/>
          </a:xfrm>
          <a:prstGeom prst="line">
            <a:avLst/>
          </a:prstGeom>
          <a:ln w="28575" cap="rnd">
            <a:solidFill>
              <a:srgbClr val="30588C"/>
            </a:solidFill>
            <a:prstDash val="solid"/>
            <a:headEnd type="none" w="sm" len="sm"/>
            <a:tailEnd type="none" w="sm" len="sm"/>
          </a:ln>
        </p:spPr>
      </p:sp>
      <p:sp>
        <p:nvSpPr>
          <p:cNvPr id="12" name="Freeform 12"/>
          <p:cNvSpPr/>
          <p:nvPr/>
        </p:nvSpPr>
        <p:spPr>
          <a:xfrm>
            <a:off x="4698650" y="606599"/>
            <a:ext cx="3155550" cy="2057295"/>
          </a:xfrm>
          <a:custGeom>
            <a:avLst/>
            <a:gdLst/>
            <a:ahLst/>
            <a:cxnLst/>
            <a:rect l="l" t="t" r="r" b="b"/>
            <a:pathLst>
              <a:path w="3155550" h="2057295">
                <a:moveTo>
                  <a:pt x="0" y="0"/>
                </a:moveTo>
                <a:lnTo>
                  <a:pt x="3155550" y="0"/>
                </a:lnTo>
                <a:lnTo>
                  <a:pt x="3155550" y="2057295"/>
                </a:lnTo>
                <a:lnTo>
                  <a:pt x="0" y="2057295"/>
                </a:lnTo>
                <a:lnTo>
                  <a:pt x="0" y="0"/>
                </a:lnTo>
                <a:close/>
              </a:path>
            </a:pathLst>
          </a:custGeom>
          <a:blipFill>
            <a:blip r:embed="rId7"/>
            <a:stretch>
              <a:fillRect/>
            </a:stretch>
          </a:blipFill>
        </p:spPr>
      </p:sp>
      <p:grpSp>
        <p:nvGrpSpPr>
          <p:cNvPr id="13" name="Group 13"/>
          <p:cNvGrpSpPr/>
          <p:nvPr/>
        </p:nvGrpSpPr>
        <p:grpSpPr>
          <a:xfrm>
            <a:off x="8129450" y="150488"/>
            <a:ext cx="10013100" cy="2513400"/>
            <a:chOff x="0" y="0"/>
            <a:chExt cx="13350800" cy="3351200"/>
          </a:xfrm>
        </p:grpSpPr>
        <p:sp>
          <p:nvSpPr>
            <p:cNvPr id="14" name="Freeform 14"/>
            <p:cNvSpPr/>
            <p:nvPr/>
          </p:nvSpPr>
          <p:spPr>
            <a:xfrm>
              <a:off x="0" y="0"/>
              <a:ext cx="13350801" cy="3351200"/>
            </a:xfrm>
            <a:custGeom>
              <a:avLst/>
              <a:gdLst/>
              <a:ahLst/>
              <a:cxnLst/>
              <a:rect l="l" t="t" r="r" b="b"/>
              <a:pathLst>
                <a:path w="13350801" h="3351200">
                  <a:moveTo>
                    <a:pt x="0" y="0"/>
                  </a:moveTo>
                  <a:lnTo>
                    <a:pt x="13350801" y="0"/>
                  </a:lnTo>
                  <a:lnTo>
                    <a:pt x="13350801" y="3351200"/>
                  </a:lnTo>
                  <a:lnTo>
                    <a:pt x="0" y="3351200"/>
                  </a:lnTo>
                  <a:close/>
                </a:path>
              </a:pathLst>
            </a:custGeom>
            <a:solidFill>
              <a:srgbClr val="000000">
                <a:alpha val="0"/>
              </a:srgbClr>
            </a:solidFill>
          </p:spPr>
        </p:sp>
        <p:sp>
          <p:nvSpPr>
            <p:cNvPr id="15" name="TextBox 15"/>
            <p:cNvSpPr txBox="1"/>
            <p:nvPr/>
          </p:nvSpPr>
          <p:spPr>
            <a:xfrm>
              <a:off x="0" y="-123825"/>
              <a:ext cx="13350800" cy="3475025"/>
            </a:xfrm>
            <a:prstGeom prst="rect">
              <a:avLst/>
            </a:prstGeom>
          </p:spPr>
          <p:txBody>
            <a:bodyPr lIns="0" tIns="0" rIns="0" bIns="0" rtlCol="0" anchor="t"/>
            <a:lstStyle/>
            <a:p>
              <a:pPr algn="l">
                <a:lnSpc>
                  <a:spcPts val="4691"/>
                </a:lnSpc>
              </a:pPr>
              <a:r>
                <a:rPr lang="en-US" sz="3400" b="1">
                  <a:solidFill>
                    <a:srgbClr val="001F5F"/>
                  </a:solidFill>
                  <a:latin typeface="Arial Bold"/>
                  <a:ea typeface="Arial Bold"/>
                  <a:cs typeface="Arial Bold"/>
                  <a:sym typeface="Arial Bold"/>
                </a:rPr>
                <a:t>ERASMUS+ KA2: Implementation of Education Quality Assurance  system via cooperation of University- Business-  Government in HEIs /EDUQAS</a:t>
              </a:r>
            </a:p>
          </p:txBody>
        </p:sp>
      </p:grpSp>
      <p:sp>
        <p:nvSpPr>
          <p:cNvPr id="16" name="Freeform 16"/>
          <p:cNvSpPr/>
          <p:nvPr/>
        </p:nvSpPr>
        <p:spPr>
          <a:xfrm>
            <a:off x="4383800" y="3395075"/>
            <a:ext cx="3745650" cy="1844007"/>
          </a:xfrm>
          <a:custGeom>
            <a:avLst/>
            <a:gdLst/>
            <a:ahLst/>
            <a:cxnLst/>
            <a:rect l="l" t="t" r="r" b="b"/>
            <a:pathLst>
              <a:path w="3745650" h="1844007">
                <a:moveTo>
                  <a:pt x="0" y="0"/>
                </a:moveTo>
                <a:lnTo>
                  <a:pt x="3745650" y="0"/>
                </a:lnTo>
                <a:lnTo>
                  <a:pt x="3745650" y="1844007"/>
                </a:lnTo>
                <a:lnTo>
                  <a:pt x="0" y="1844007"/>
                </a:lnTo>
                <a:lnTo>
                  <a:pt x="0" y="0"/>
                </a:lnTo>
                <a:close/>
              </a:path>
            </a:pathLst>
          </a:custGeom>
          <a:blipFill>
            <a:blip r:embed="rId8"/>
            <a:stretch>
              <a:fillRect/>
            </a:stretch>
          </a:blipFill>
        </p:spPr>
      </p:sp>
      <p:grpSp>
        <p:nvGrpSpPr>
          <p:cNvPr id="17" name="Group 17"/>
          <p:cNvGrpSpPr/>
          <p:nvPr/>
        </p:nvGrpSpPr>
        <p:grpSpPr>
          <a:xfrm>
            <a:off x="8222750" y="3260517"/>
            <a:ext cx="9826500" cy="2513400"/>
            <a:chOff x="0" y="0"/>
            <a:chExt cx="13102000" cy="3351200"/>
          </a:xfrm>
        </p:grpSpPr>
        <p:sp>
          <p:nvSpPr>
            <p:cNvPr id="18" name="Freeform 18"/>
            <p:cNvSpPr/>
            <p:nvPr/>
          </p:nvSpPr>
          <p:spPr>
            <a:xfrm>
              <a:off x="0" y="0"/>
              <a:ext cx="13102000" cy="3351200"/>
            </a:xfrm>
            <a:custGeom>
              <a:avLst/>
              <a:gdLst/>
              <a:ahLst/>
              <a:cxnLst/>
              <a:rect l="l" t="t" r="r" b="b"/>
              <a:pathLst>
                <a:path w="13102000" h="3351200">
                  <a:moveTo>
                    <a:pt x="0" y="0"/>
                  </a:moveTo>
                  <a:lnTo>
                    <a:pt x="13102000" y="0"/>
                  </a:lnTo>
                  <a:lnTo>
                    <a:pt x="13102000" y="3351200"/>
                  </a:lnTo>
                  <a:lnTo>
                    <a:pt x="0" y="3351200"/>
                  </a:lnTo>
                  <a:close/>
                </a:path>
              </a:pathLst>
            </a:custGeom>
            <a:solidFill>
              <a:srgbClr val="000000">
                <a:alpha val="0"/>
              </a:srgbClr>
            </a:solidFill>
          </p:spPr>
        </p:sp>
        <p:sp>
          <p:nvSpPr>
            <p:cNvPr id="19" name="TextBox 19"/>
            <p:cNvSpPr txBox="1"/>
            <p:nvPr/>
          </p:nvSpPr>
          <p:spPr>
            <a:xfrm>
              <a:off x="0" y="-123825"/>
              <a:ext cx="13102000" cy="3475025"/>
            </a:xfrm>
            <a:prstGeom prst="rect">
              <a:avLst/>
            </a:prstGeom>
          </p:spPr>
          <p:txBody>
            <a:bodyPr lIns="0" tIns="0" rIns="0" bIns="0" rtlCol="0" anchor="t"/>
            <a:lstStyle/>
            <a:p>
              <a:pPr algn="l">
                <a:lnSpc>
                  <a:spcPts val="4691"/>
                </a:lnSpc>
              </a:pPr>
              <a:r>
                <a:rPr lang="en-US" sz="3400" b="1">
                  <a:solidFill>
                    <a:srgbClr val="001F5F"/>
                  </a:solidFill>
                  <a:latin typeface="Arial Bold"/>
                  <a:ea typeface="Arial Bold"/>
                  <a:cs typeface="Arial Bold"/>
                  <a:sym typeface="Arial Bold"/>
                </a:rPr>
                <a:t>ERASMUS+ KA2: Structuring cooperation in doctoral research, transferrable  skills training, and academic writing instruction in Ukraine's  regions</a:t>
              </a:r>
            </a:p>
          </p:txBody>
        </p:sp>
      </p:grpSp>
      <p:sp>
        <p:nvSpPr>
          <p:cNvPr id="20" name="Freeform 20"/>
          <p:cNvSpPr/>
          <p:nvPr/>
        </p:nvSpPr>
        <p:spPr>
          <a:xfrm>
            <a:off x="4970936" y="6765711"/>
            <a:ext cx="2571379" cy="1708500"/>
          </a:xfrm>
          <a:custGeom>
            <a:avLst/>
            <a:gdLst/>
            <a:ahLst/>
            <a:cxnLst/>
            <a:rect l="l" t="t" r="r" b="b"/>
            <a:pathLst>
              <a:path w="2571379" h="1708500">
                <a:moveTo>
                  <a:pt x="0" y="0"/>
                </a:moveTo>
                <a:lnTo>
                  <a:pt x="2571379" y="0"/>
                </a:lnTo>
                <a:lnTo>
                  <a:pt x="2571379" y="1708500"/>
                </a:lnTo>
                <a:lnTo>
                  <a:pt x="0" y="1708500"/>
                </a:lnTo>
                <a:lnTo>
                  <a:pt x="0" y="0"/>
                </a:lnTo>
                <a:close/>
              </a:path>
            </a:pathLst>
          </a:custGeom>
          <a:blipFill>
            <a:blip r:embed="rId9"/>
            <a:stretch>
              <a:fillRect/>
            </a:stretch>
          </a:blipFill>
        </p:spPr>
      </p:sp>
      <p:grpSp>
        <p:nvGrpSpPr>
          <p:cNvPr id="21" name="Group 21"/>
          <p:cNvGrpSpPr/>
          <p:nvPr/>
        </p:nvGrpSpPr>
        <p:grpSpPr>
          <a:xfrm>
            <a:off x="8222750" y="6411975"/>
            <a:ext cx="10013100" cy="3115500"/>
            <a:chOff x="0" y="0"/>
            <a:chExt cx="13350800" cy="4154000"/>
          </a:xfrm>
        </p:grpSpPr>
        <p:sp>
          <p:nvSpPr>
            <p:cNvPr id="22" name="Freeform 22"/>
            <p:cNvSpPr/>
            <p:nvPr/>
          </p:nvSpPr>
          <p:spPr>
            <a:xfrm>
              <a:off x="0" y="0"/>
              <a:ext cx="13350801" cy="4154000"/>
            </a:xfrm>
            <a:custGeom>
              <a:avLst/>
              <a:gdLst/>
              <a:ahLst/>
              <a:cxnLst/>
              <a:rect l="l" t="t" r="r" b="b"/>
              <a:pathLst>
                <a:path w="13350801" h="4154000">
                  <a:moveTo>
                    <a:pt x="0" y="0"/>
                  </a:moveTo>
                  <a:lnTo>
                    <a:pt x="13350801" y="0"/>
                  </a:lnTo>
                  <a:lnTo>
                    <a:pt x="13350801" y="4154000"/>
                  </a:lnTo>
                  <a:lnTo>
                    <a:pt x="0" y="4154000"/>
                  </a:lnTo>
                  <a:close/>
                </a:path>
              </a:pathLst>
            </a:custGeom>
            <a:solidFill>
              <a:srgbClr val="000000">
                <a:alpha val="0"/>
              </a:srgbClr>
            </a:solidFill>
          </p:spPr>
        </p:sp>
        <p:sp>
          <p:nvSpPr>
            <p:cNvPr id="23" name="TextBox 23"/>
            <p:cNvSpPr txBox="1"/>
            <p:nvPr/>
          </p:nvSpPr>
          <p:spPr>
            <a:xfrm>
              <a:off x="0" y="-123825"/>
              <a:ext cx="13350800" cy="4277825"/>
            </a:xfrm>
            <a:prstGeom prst="rect">
              <a:avLst/>
            </a:prstGeom>
          </p:spPr>
          <p:txBody>
            <a:bodyPr lIns="0" tIns="0" rIns="0" bIns="0" rtlCol="0" anchor="t"/>
            <a:lstStyle/>
            <a:p>
              <a:pPr algn="l">
                <a:lnSpc>
                  <a:spcPts val="4691"/>
                </a:lnSpc>
              </a:pPr>
              <a:r>
                <a:rPr lang="en-US" sz="3400" b="1">
                  <a:solidFill>
                    <a:srgbClr val="17375E"/>
                  </a:solidFill>
                  <a:latin typeface="Arial Bold"/>
                  <a:ea typeface="Arial Bold"/>
                  <a:cs typeface="Arial Bold"/>
                  <a:sym typeface="Arial Bold"/>
                </a:rPr>
                <a:t>ERASMUS+ KA2: Promoting internationalization of research through  establishment and operationalization of Cycle 3 Quality  Assurance System in line with the European Integration</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a:off x="3941629" y="-145967"/>
            <a:ext cx="14646562" cy="10578937"/>
          </a:xfrm>
          <a:custGeom>
            <a:avLst/>
            <a:gdLst/>
            <a:ahLst/>
            <a:cxnLst/>
            <a:rect l="l" t="t" r="r" b="b"/>
            <a:pathLst>
              <a:path w="14646562" h="10578937">
                <a:moveTo>
                  <a:pt x="0" y="0"/>
                </a:moveTo>
                <a:lnTo>
                  <a:pt x="14646561" y="0"/>
                </a:lnTo>
                <a:lnTo>
                  <a:pt x="14646561" y="10578936"/>
                </a:lnTo>
                <a:lnTo>
                  <a:pt x="0" y="10578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rot="10786919">
            <a:off x="4679551" y="3096400"/>
            <a:ext cx="13482098" cy="0"/>
          </a:xfrm>
          <a:prstGeom prst="line">
            <a:avLst/>
          </a:prstGeom>
          <a:ln w="28575" cap="rnd">
            <a:solidFill>
              <a:srgbClr val="30588C"/>
            </a:solidFill>
            <a:prstDash val="solid"/>
            <a:headEnd type="none" w="sm" len="sm"/>
            <a:tailEnd type="none" w="sm" len="sm"/>
          </a:ln>
        </p:spPr>
      </p:sp>
      <p:grpSp>
        <p:nvGrpSpPr>
          <p:cNvPr id="4" name="Group 4"/>
          <p:cNvGrpSpPr/>
          <p:nvPr/>
        </p:nvGrpSpPr>
        <p:grpSpPr>
          <a:xfrm>
            <a:off x="128450" y="3895650"/>
            <a:ext cx="4038600" cy="1471500"/>
            <a:chOff x="0" y="0"/>
            <a:chExt cx="5384800" cy="1962000"/>
          </a:xfrm>
        </p:grpSpPr>
        <p:sp>
          <p:nvSpPr>
            <p:cNvPr id="5" name="Freeform 5"/>
            <p:cNvSpPr/>
            <p:nvPr/>
          </p:nvSpPr>
          <p:spPr>
            <a:xfrm>
              <a:off x="0" y="0"/>
              <a:ext cx="5384800" cy="1962000"/>
            </a:xfrm>
            <a:custGeom>
              <a:avLst/>
              <a:gdLst/>
              <a:ahLst/>
              <a:cxnLst/>
              <a:rect l="l" t="t" r="r" b="b"/>
              <a:pathLst>
                <a:path w="5384800" h="1962000">
                  <a:moveTo>
                    <a:pt x="0" y="0"/>
                  </a:moveTo>
                  <a:lnTo>
                    <a:pt x="5384800" y="0"/>
                  </a:lnTo>
                  <a:lnTo>
                    <a:pt x="5384800" y="1962000"/>
                  </a:lnTo>
                  <a:lnTo>
                    <a:pt x="0" y="1962000"/>
                  </a:lnTo>
                  <a:close/>
                </a:path>
              </a:pathLst>
            </a:custGeom>
            <a:solidFill>
              <a:srgbClr val="000000">
                <a:alpha val="0"/>
              </a:srgbClr>
            </a:solidFill>
          </p:spPr>
        </p:sp>
        <p:sp>
          <p:nvSpPr>
            <p:cNvPr id="6" name="TextBox 6"/>
            <p:cNvSpPr txBox="1"/>
            <p:nvPr/>
          </p:nvSpPr>
          <p:spPr>
            <a:xfrm>
              <a:off x="0" y="-161925"/>
              <a:ext cx="5384800" cy="2123925"/>
            </a:xfrm>
            <a:prstGeom prst="rect">
              <a:avLst/>
            </a:prstGeom>
          </p:spPr>
          <p:txBody>
            <a:bodyPr lIns="0" tIns="0" rIns="0" bIns="0" rtlCol="0" anchor="t"/>
            <a:lstStyle/>
            <a:p>
              <a:pPr algn="l">
                <a:lnSpc>
                  <a:spcPts val="5472"/>
                </a:lnSpc>
              </a:pPr>
              <a:r>
                <a:rPr lang="en-US" sz="3800" b="1">
                  <a:solidFill>
                    <a:srgbClr val="EBEFF2"/>
                  </a:solidFill>
                  <a:latin typeface="Arial Bold"/>
                  <a:ea typeface="Arial Bold"/>
                  <a:cs typeface="Arial Bold"/>
                  <a:sym typeface="Arial Bold"/>
                </a:rPr>
                <a:t>IMPLEMENTED PROJECTS</a:t>
              </a:r>
            </a:p>
          </p:txBody>
        </p:sp>
      </p:grpSp>
      <p:sp>
        <p:nvSpPr>
          <p:cNvPr id="7" name="Freeform 7"/>
          <p:cNvSpPr/>
          <p:nvPr/>
        </p:nvSpPr>
        <p:spPr>
          <a:xfrm>
            <a:off x="272275" y="8446024"/>
            <a:ext cx="1900759" cy="1471500"/>
          </a:xfrm>
          <a:custGeom>
            <a:avLst/>
            <a:gdLst/>
            <a:ahLst/>
            <a:cxnLst/>
            <a:rect l="l" t="t" r="r" b="b"/>
            <a:pathLst>
              <a:path w="1900759" h="1471500">
                <a:moveTo>
                  <a:pt x="0" y="0"/>
                </a:moveTo>
                <a:lnTo>
                  <a:pt x="1900759" y="0"/>
                </a:lnTo>
                <a:lnTo>
                  <a:pt x="1900759" y="1471500"/>
                </a:lnTo>
                <a:lnTo>
                  <a:pt x="0" y="1471500"/>
                </a:lnTo>
                <a:lnTo>
                  <a:pt x="0" y="0"/>
                </a:lnTo>
                <a:close/>
              </a:path>
            </a:pathLst>
          </a:custGeom>
          <a:blipFill>
            <a:blip r:embed="rId4"/>
            <a:stretch>
              <a:fillRect b="-118"/>
            </a:stretch>
          </a:blipFill>
        </p:spPr>
      </p:sp>
      <p:sp>
        <p:nvSpPr>
          <p:cNvPr id="8" name="Freeform 8"/>
          <p:cNvSpPr/>
          <p:nvPr/>
        </p:nvSpPr>
        <p:spPr>
          <a:xfrm rot="-9096540">
            <a:off x="3245191" y="8578348"/>
            <a:ext cx="4417355" cy="4144285"/>
          </a:xfrm>
          <a:custGeom>
            <a:avLst/>
            <a:gdLst/>
            <a:ahLst/>
            <a:cxnLst/>
            <a:rect l="l" t="t" r="r" b="b"/>
            <a:pathLst>
              <a:path w="4417355" h="4144285">
                <a:moveTo>
                  <a:pt x="0" y="0"/>
                </a:moveTo>
                <a:lnTo>
                  <a:pt x="4417355" y="0"/>
                </a:lnTo>
                <a:lnTo>
                  <a:pt x="4417355" y="4144285"/>
                </a:lnTo>
                <a:lnTo>
                  <a:pt x="0" y="4144285"/>
                </a:lnTo>
                <a:lnTo>
                  <a:pt x="0" y="0"/>
                </a:lnTo>
                <a:close/>
              </a:path>
            </a:pathLst>
          </a:custGeom>
          <a:blipFill>
            <a:blip r:embed="rId5"/>
            <a:stretch>
              <a:fillRect b="-159"/>
            </a:stretch>
          </a:blipFill>
        </p:spPr>
      </p:sp>
      <p:sp>
        <p:nvSpPr>
          <p:cNvPr id="9" name="Freeform 9"/>
          <p:cNvSpPr/>
          <p:nvPr/>
        </p:nvSpPr>
        <p:spPr>
          <a:xfrm>
            <a:off x="2134400" y="8208700"/>
            <a:ext cx="2215961" cy="2185125"/>
          </a:xfrm>
          <a:custGeom>
            <a:avLst/>
            <a:gdLst/>
            <a:ahLst/>
            <a:cxnLst/>
            <a:rect l="l" t="t" r="r" b="b"/>
            <a:pathLst>
              <a:path w="2215961" h="2185125">
                <a:moveTo>
                  <a:pt x="0" y="0"/>
                </a:moveTo>
                <a:lnTo>
                  <a:pt x="2215961" y="0"/>
                </a:lnTo>
                <a:lnTo>
                  <a:pt x="2215961" y="2185125"/>
                </a:lnTo>
                <a:lnTo>
                  <a:pt x="0" y="2185125"/>
                </a:lnTo>
                <a:lnTo>
                  <a:pt x="0" y="0"/>
                </a:lnTo>
                <a:close/>
              </a:path>
            </a:pathLst>
          </a:custGeom>
          <a:blipFill>
            <a:blip r:embed="rId6"/>
            <a:stretch>
              <a:fillRect r="-25"/>
            </a:stretch>
          </a:blipFill>
        </p:spPr>
      </p:sp>
      <p:sp>
        <p:nvSpPr>
          <p:cNvPr id="10" name="Freeform 10"/>
          <p:cNvSpPr/>
          <p:nvPr/>
        </p:nvSpPr>
        <p:spPr>
          <a:xfrm rot="-1761781">
            <a:off x="15782644" y="8482340"/>
            <a:ext cx="3812537" cy="3576851"/>
          </a:xfrm>
          <a:custGeom>
            <a:avLst/>
            <a:gdLst/>
            <a:ahLst/>
            <a:cxnLst/>
            <a:rect l="l" t="t" r="r" b="b"/>
            <a:pathLst>
              <a:path w="3812537" h="3576851">
                <a:moveTo>
                  <a:pt x="0" y="0"/>
                </a:moveTo>
                <a:lnTo>
                  <a:pt x="3812537" y="0"/>
                </a:lnTo>
                <a:lnTo>
                  <a:pt x="3812537" y="3576851"/>
                </a:lnTo>
                <a:lnTo>
                  <a:pt x="0" y="3576851"/>
                </a:lnTo>
                <a:lnTo>
                  <a:pt x="0" y="0"/>
                </a:lnTo>
                <a:close/>
              </a:path>
            </a:pathLst>
          </a:custGeom>
          <a:blipFill>
            <a:blip r:embed="rId5"/>
            <a:stretch>
              <a:fillRect b="-159"/>
            </a:stretch>
          </a:blipFill>
        </p:spPr>
      </p:sp>
      <p:sp>
        <p:nvSpPr>
          <p:cNvPr id="11" name="Freeform 11"/>
          <p:cNvSpPr/>
          <p:nvPr/>
        </p:nvSpPr>
        <p:spPr>
          <a:xfrm>
            <a:off x="4350350" y="566700"/>
            <a:ext cx="3662650" cy="1852525"/>
          </a:xfrm>
          <a:custGeom>
            <a:avLst/>
            <a:gdLst/>
            <a:ahLst/>
            <a:cxnLst/>
            <a:rect l="l" t="t" r="r" b="b"/>
            <a:pathLst>
              <a:path w="3662650" h="1852525">
                <a:moveTo>
                  <a:pt x="0" y="0"/>
                </a:moveTo>
                <a:lnTo>
                  <a:pt x="3662650" y="0"/>
                </a:lnTo>
                <a:lnTo>
                  <a:pt x="3662650" y="1852525"/>
                </a:lnTo>
                <a:lnTo>
                  <a:pt x="0" y="1852525"/>
                </a:lnTo>
                <a:lnTo>
                  <a:pt x="0" y="0"/>
                </a:lnTo>
                <a:close/>
              </a:path>
            </a:pathLst>
          </a:custGeom>
          <a:blipFill>
            <a:blip r:embed="rId7"/>
            <a:stretch>
              <a:fillRect/>
            </a:stretch>
          </a:blipFill>
        </p:spPr>
      </p:sp>
      <p:grpSp>
        <p:nvGrpSpPr>
          <p:cNvPr id="12" name="Group 12"/>
          <p:cNvGrpSpPr/>
          <p:nvPr/>
        </p:nvGrpSpPr>
        <p:grpSpPr>
          <a:xfrm>
            <a:off x="8806500" y="838050"/>
            <a:ext cx="9481500" cy="1309800"/>
            <a:chOff x="0" y="0"/>
            <a:chExt cx="12642000" cy="1746400"/>
          </a:xfrm>
        </p:grpSpPr>
        <p:sp>
          <p:nvSpPr>
            <p:cNvPr id="13" name="Freeform 13"/>
            <p:cNvSpPr/>
            <p:nvPr/>
          </p:nvSpPr>
          <p:spPr>
            <a:xfrm>
              <a:off x="0" y="0"/>
              <a:ext cx="12642000" cy="1746400"/>
            </a:xfrm>
            <a:custGeom>
              <a:avLst/>
              <a:gdLst/>
              <a:ahLst/>
              <a:cxnLst/>
              <a:rect l="l" t="t" r="r" b="b"/>
              <a:pathLst>
                <a:path w="12642000" h="1746400">
                  <a:moveTo>
                    <a:pt x="0" y="0"/>
                  </a:moveTo>
                  <a:lnTo>
                    <a:pt x="12642000" y="0"/>
                  </a:lnTo>
                  <a:lnTo>
                    <a:pt x="12642000" y="1746400"/>
                  </a:lnTo>
                  <a:lnTo>
                    <a:pt x="0" y="1746400"/>
                  </a:lnTo>
                  <a:close/>
                </a:path>
              </a:pathLst>
            </a:custGeom>
            <a:solidFill>
              <a:srgbClr val="000000">
                <a:alpha val="0"/>
              </a:srgbClr>
            </a:solidFill>
          </p:spPr>
        </p:sp>
        <p:sp>
          <p:nvSpPr>
            <p:cNvPr id="14" name="TextBox 14"/>
            <p:cNvSpPr txBox="1"/>
            <p:nvPr/>
          </p:nvSpPr>
          <p:spPr>
            <a:xfrm>
              <a:off x="0" y="-123825"/>
              <a:ext cx="12642000" cy="1870225"/>
            </a:xfrm>
            <a:prstGeom prst="rect">
              <a:avLst/>
            </a:prstGeom>
          </p:spPr>
          <p:txBody>
            <a:bodyPr lIns="0" tIns="0" rIns="0" bIns="0" rtlCol="0" anchor="t"/>
            <a:lstStyle/>
            <a:p>
              <a:pPr algn="l">
                <a:lnSpc>
                  <a:spcPts val="4691"/>
                </a:lnSpc>
              </a:pPr>
              <a:r>
                <a:rPr lang="en-US" sz="3400" b="1">
                  <a:solidFill>
                    <a:srgbClr val="17375E"/>
                  </a:solidFill>
                  <a:latin typeface="Arial Bold"/>
                  <a:ea typeface="Arial Bold"/>
                  <a:cs typeface="Arial Bold"/>
                  <a:sym typeface="Arial Bold"/>
                </a:rPr>
                <a:t>THE PROJECT “FAU-HELP: FAU DIGITAL EDUCATION HELPING UKRAINE”</a:t>
              </a:r>
            </a:p>
          </p:txBody>
        </p:sp>
      </p:grpSp>
      <p:sp>
        <p:nvSpPr>
          <p:cNvPr id="15" name="Freeform 15"/>
          <p:cNvSpPr/>
          <p:nvPr/>
        </p:nvSpPr>
        <p:spPr>
          <a:xfrm>
            <a:off x="4162369" y="3449275"/>
            <a:ext cx="4038600" cy="1688869"/>
          </a:xfrm>
          <a:custGeom>
            <a:avLst/>
            <a:gdLst/>
            <a:ahLst/>
            <a:cxnLst/>
            <a:rect l="l" t="t" r="r" b="b"/>
            <a:pathLst>
              <a:path w="4038600" h="1688869">
                <a:moveTo>
                  <a:pt x="0" y="0"/>
                </a:moveTo>
                <a:lnTo>
                  <a:pt x="4038600" y="0"/>
                </a:lnTo>
                <a:lnTo>
                  <a:pt x="4038600" y="1688869"/>
                </a:lnTo>
                <a:lnTo>
                  <a:pt x="0" y="1688869"/>
                </a:lnTo>
                <a:lnTo>
                  <a:pt x="0" y="0"/>
                </a:lnTo>
                <a:close/>
              </a:path>
            </a:pathLst>
          </a:custGeom>
          <a:blipFill>
            <a:blip r:embed="rId8"/>
            <a:stretch>
              <a:fillRect/>
            </a:stretch>
          </a:blipFill>
        </p:spPr>
      </p:sp>
      <p:grpSp>
        <p:nvGrpSpPr>
          <p:cNvPr id="16" name="Group 16"/>
          <p:cNvGrpSpPr/>
          <p:nvPr/>
        </p:nvGrpSpPr>
        <p:grpSpPr>
          <a:xfrm>
            <a:off x="8879250" y="3337913"/>
            <a:ext cx="9336000" cy="1911600"/>
            <a:chOff x="0" y="0"/>
            <a:chExt cx="12448000" cy="2548800"/>
          </a:xfrm>
        </p:grpSpPr>
        <p:sp>
          <p:nvSpPr>
            <p:cNvPr id="17" name="Freeform 17"/>
            <p:cNvSpPr/>
            <p:nvPr/>
          </p:nvSpPr>
          <p:spPr>
            <a:xfrm>
              <a:off x="0" y="0"/>
              <a:ext cx="12448000" cy="2548800"/>
            </a:xfrm>
            <a:custGeom>
              <a:avLst/>
              <a:gdLst/>
              <a:ahLst/>
              <a:cxnLst/>
              <a:rect l="l" t="t" r="r" b="b"/>
              <a:pathLst>
                <a:path w="12448000" h="2548800">
                  <a:moveTo>
                    <a:pt x="0" y="0"/>
                  </a:moveTo>
                  <a:lnTo>
                    <a:pt x="12448000" y="0"/>
                  </a:lnTo>
                  <a:lnTo>
                    <a:pt x="12448000" y="2548800"/>
                  </a:lnTo>
                  <a:lnTo>
                    <a:pt x="0" y="2548800"/>
                  </a:lnTo>
                  <a:close/>
                </a:path>
              </a:pathLst>
            </a:custGeom>
            <a:solidFill>
              <a:srgbClr val="000000">
                <a:alpha val="0"/>
              </a:srgbClr>
            </a:solidFill>
          </p:spPr>
        </p:sp>
        <p:sp>
          <p:nvSpPr>
            <p:cNvPr id="18" name="TextBox 18"/>
            <p:cNvSpPr txBox="1"/>
            <p:nvPr/>
          </p:nvSpPr>
          <p:spPr>
            <a:xfrm>
              <a:off x="0" y="-123825"/>
              <a:ext cx="12448000" cy="2672625"/>
            </a:xfrm>
            <a:prstGeom prst="rect">
              <a:avLst/>
            </a:prstGeom>
          </p:spPr>
          <p:txBody>
            <a:bodyPr lIns="0" tIns="0" rIns="0" bIns="0" rtlCol="0" anchor="t"/>
            <a:lstStyle/>
            <a:p>
              <a:pPr algn="l">
                <a:lnSpc>
                  <a:spcPts val="4691"/>
                </a:lnSpc>
              </a:pPr>
              <a:r>
                <a:rPr lang="en-US" sz="3400" b="1">
                  <a:solidFill>
                    <a:srgbClr val="17375E"/>
                  </a:solidFill>
                  <a:latin typeface="Arial Bold"/>
                  <a:ea typeface="Arial Bold"/>
                  <a:cs typeface="Arial Bold"/>
                  <a:sym typeface="Arial Bold"/>
                </a:rPr>
                <a:t>THE PROJECT: "DIGITAL UKRAINE: ENSURING ACADEMIC SUCCESS DURING THE CRISIS 2022"</a:t>
              </a:r>
            </a:p>
          </p:txBody>
        </p:sp>
      </p:grpSp>
      <p:sp>
        <p:nvSpPr>
          <p:cNvPr id="19" name="Freeform 19"/>
          <p:cNvSpPr/>
          <p:nvPr/>
        </p:nvSpPr>
        <p:spPr>
          <a:xfrm>
            <a:off x="4744325" y="6168200"/>
            <a:ext cx="2874694" cy="1911600"/>
          </a:xfrm>
          <a:custGeom>
            <a:avLst/>
            <a:gdLst/>
            <a:ahLst/>
            <a:cxnLst/>
            <a:rect l="l" t="t" r="r" b="b"/>
            <a:pathLst>
              <a:path w="2874694" h="1911600">
                <a:moveTo>
                  <a:pt x="0" y="0"/>
                </a:moveTo>
                <a:lnTo>
                  <a:pt x="2874694" y="0"/>
                </a:lnTo>
                <a:lnTo>
                  <a:pt x="2874694" y="1911600"/>
                </a:lnTo>
                <a:lnTo>
                  <a:pt x="0" y="1911600"/>
                </a:lnTo>
                <a:lnTo>
                  <a:pt x="0" y="0"/>
                </a:lnTo>
                <a:close/>
              </a:path>
            </a:pathLst>
          </a:custGeom>
          <a:blipFill>
            <a:blip r:embed="rId9"/>
            <a:stretch>
              <a:fillRect/>
            </a:stretch>
          </a:blipFill>
        </p:spPr>
      </p:sp>
      <p:sp>
        <p:nvSpPr>
          <p:cNvPr id="20" name="AutoShape 20"/>
          <p:cNvSpPr/>
          <p:nvPr/>
        </p:nvSpPr>
        <p:spPr>
          <a:xfrm rot="10786919">
            <a:off x="4679539" y="5643650"/>
            <a:ext cx="13482098" cy="0"/>
          </a:xfrm>
          <a:prstGeom prst="line">
            <a:avLst/>
          </a:prstGeom>
          <a:ln w="28575" cap="rnd">
            <a:solidFill>
              <a:srgbClr val="30588C"/>
            </a:solidFill>
            <a:prstDash val="solid"/>
            <a:headEnd type="none" w="sm" len="sm"/>
            <a:tailEnd type="none" w="sm" len="sm"/>
          </a:ln>
        </p:spPr>
      </p:sp>
      <p:grpSp>
        <p:nvGrpSpPr>
          <p:cNvPr id="21" name="Group 21"/>
          <p:cNvGrpSpPr/>
          <p:nvPr/>
        </p:nvGrpSpPr>
        <p:grpSpPr>
          <a:xfrm>
            <a:off x="8879250" y="6168200"/>
            <a:ext cx="9336000" cy="1911600"/>
            <a:chOff x="0" y="0"/>
            <a:chExt cx="12448000" cy="2548800"/>
          </a:xfrm>
        </p:grpSpPr>
        <p:sp>
          <p:nvSpPr>
            <p:cNvPr id="22" name="Freeform 22"/>
            <p:cNvSpPr/>
            <p:nvPr/>
          </p:nvSpPr>
          <p:spPr>
            <a:xfrm>
              <a:off x="0" y="0"/>
              <a:ext cx="12448000" cy="2548800"/>
            </a:xfrm>
            <a:custGeom>
              <a:avLst/>
              <a:gdLst/>
              <a:ahLst/>
              <a:cxnLst/>
              <a:rect l="l" t="t" r="r" b="b"/>
              <a:pathLst>
                <a:path w="12448000" h="2548800">
                  <a:moveTo>
                    <a:pt x="0" y="0"/>
                  </a:moveTo>
                  <a:lnTo>
                    <a:pt x="12448000" y="0"/>
                  </a:lnTo>
                  <a:lnTo>
                    <a:pt x="12448000" y="2548800"/>
                  </a:lnTo>
                  <a:lnTo>
                    <a:pt x="0" y="2548800"/>
                  </a:lnTo>
                  <a:close/>
                </a:path>
              </a:pathLst>
            </a:custGeom>
            <a:solidFill>
              <a:srgbClr val="000000">
                <a:alpha val="0"/>
              </a:srgbClr>
            </a:solidFill>
          </p:spPr>
        </p:sp>
        <p:sp>
          <p:nvSpPr>
            <p:cNvPr id="23" name="TextBox 23"/>
            <p:cNvSpPr txBox="1"/>
            <p:nvPr/>
          </p:nvSpPr>
          <p:spPr>
            <a:xfrm>
              <a:off x="0" y="-123825"/>
              <a:ext cx="12448000" cy="2672625"/>
            </a:xfrm>
            <a:prstGeom prst="rect">
              <a:avLst/>
            </a:prstGeom>
          </p:spPr>
          <p:txBody>
            <a:bodyPr lIns="0" tIns="0" rIns="0" bIns="0" rtlCol="0" anchor="t"/>
            <a:lstStyle/>
            <a:p>
              <a:pPr algn="l">
                <a:lnSpc>
                  <a:spcPts val="4691"/>
                </a:lnSpc>
              </a:pPr>
              <a:r>
                <a:rPr lang="en-US" sz="3400" b="1">
                  <a:solidFill>
                    <a:srgbClr val="17375E"/>
                  </a:solidFill>
                  <a:latin typeface="Arial Bold"/>
                  <a:ea typeface="Arial Bold"/>
                  <a:cs typeface="Arial Bold"/>
                  <a:sym typeface="Arial Bold"/>
                </a:rPr>
                <a:t>THE PROJECT "JOUKRAINE - JOINT ONLINE EDUCATION WITH KHARKIV UNIVERSITIES (UKRAINE)"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FF2"/>
        </a:solidFill>
        <a:effectLst/>
      </p:bgPr>
    </p:bg>
    <p:spTree>
      <p:nvGrpSpPr>
        <p:cNvPr id="1" name=""/>
        <p:cNvGrpSpPr/>
        <p:nvPr/>
      </p:nvGrpSpPr>
      <p:grpSpPr>
        <a:xfrm>
          <a:off x="0" y="0"/>
          <a:ext cx="0" cy="0"/>
          <a:chOff x="0" y="0"/>
          <a:chExt cx="0" cy="0"/>
        </a:xfrm>
      </p:grpSpPr>
      <p:grpSp>
        <p:nvGrpSpPr>
          <p:cNvPr id="2" name="Group 2"/>
          <p:cNvGrpSpPr/>
          <p:nvPr/>
        </p:nvGrpSpPr>
        <p:grpSpPr>
          <a:xfrm>
            <a:off x="7655521" y="-300109"/>
            <a:ext cx="10321135" cy="10887218"/>
            <a:chOff x="0" y="0"/>
            <a:chExt cx="24508635" cy="25852861"/>
          </a:xfrm>
        </p:grpSpPr>
        <p:sp>
          <p:nvSpPr>
            <p:cNvPr id="3" name="Freeform 3"/>
            <p:cNvSpPr/>
            <p:nvPr/>
          </p:nvSpPr>
          <p:spPr>
            <a:xfrm>
              <a:off x="72390" y="72390"/>
              <a:ext cx="24363855" cy="25708081"/>
            </a:xfrm>
            <a:custGeom>
              <a:avLst/>
              <a:gdLst/>
              <a:ahLst/>
              <a:cxnLst/>
              <a:rect l="l" t="t" r="r" b="b"/>
              <a:pathLst>
                <a:path w="24363855" h="25708081">
                  <a:moveTo>
                    <a:pt x="0" y="0"/>
                  </a:moveTo>
                  <a:lnTo>
                    <a:pt x="24363855" y="0"/>
                  </a:lnTo>
                  <a:lnTo>
                    <a:pt x="24363855" y="25708081"/>
                  </a:lnTo>
                  <a:lnTo>
                    <a:pt x="0" y="25708081"/>
                  </a:lnTo>
                  <a:lnTo>
                    <a:pt x="0" y="0"/>
                  </a:lnTo>
                  <a:close/>
                </a:path>
              </a:pathLst>
            </a:custGeom>
            <a:solidFill>
              <a:srgbClr val="3E588C"/>
            </a:solidFill>
          </p:spPr>
        </p:sp>
        <p:sp>
          <p:nvSpPr>
            <p:cNvPr id="4" name="Freeform 4"/>
            <p:cNvSpPr/>
            <p:nvPr/>
          </p:nvSpPr>
          <p:spPr>
            <a:xfrm>
              <a:off x="0" y="0"/>
              <a:ext cx="24508636" cy="25852861"/>
            </a:xfrm>
            <a:custGeom>
              <a:avLst/>
              <a:gdLst/>
              <a:ahLst/>
              <a:cxnLst/>
              <a:rect l="l" t="t" r="r" b="b"/>
              <a:pathLst>
                <a:path w="24508636" h="25852861">
                  <a:moveTo>
                    <a:pt x="24363855" y="25708080"/>
                  </a:moveTo>
                  <a:lnTo>
                    <a:pt x="24508636" y="25708080"/>
                  </a:lnTo>
                  <a:lnTo>
                    <a:pt x="24508636" y="25852861"/>
                  </a:lnTo>
                  <a:lnTo>
                    <a:pt x="24363855" y="25852861"/>
                  </a:lnTo>
                  <a:lnTo>
                    <a:pt x="24363855"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24363855" y="144780"/>
                  </a:moveTo>
                  <a:lnTo>
                    <a:pt x="24508636" y="144780"/>
                  </a:lnTo>
                  <a:lnTo>
                    <a:pt x="24508636" y="25708080"/>
                  </a:lnTo>
                  <a:lnTo>
                    <a:pt x="24363855" y="25708080"/>
                  </a:lnTo>
                  <a:lnTo>
                    <a:pt x="24363855" y="144780"/>
                  </a:lnTo>
                  <a:close/>
                  <a:moveTo>
                    <a:pt x="144780" y="25708080"/>
                  </a:moveTo>
                  <a:lnTo>
                    <a:pt x="24363855" y="25708080"/>
                  </a:lnTo>
                  <a:lnTo>
                    <a:pt x="24363855" y="25852861"/>
                  </a:lnTo>
                  <a:lnTo>
                    <a:pt x="144780" y="25852861"/>
                  </a:lnTo>
                  <a:lnTo>
                    <a:pt x="144780" y="25708080"/>
                  </a:lnTo>
                  <a:close/>
                  <a:moveTo>
                    <a:pt x="24363855" y="0"/>
                  </a:moveTo>
                  <a:lnTo>
                    <a:pt x="24508636" y="0"/>
                  </a:lnTo>
                  <a:lnTo>
                    <a:pt x="24508636" y="144780"/>
                  </a:lnTo>
                  <a:lnTo>
                    <a:pt x="24363855" y="144780"/>
                  </a:lnTo>
                  <a:lnTo>
                    <a:pt x="24363855" y="0"/>
                  </a:lnTo>
                  <a:close/>
                  <a:moveTo>
                    <a:pt x="0" y="0"/>
                  </a:moveTo>
                  <a:lnTo>
                    <a:pt x="144780" y="0"/>
                  </a:lnTo>
                  <a:lnTo>
                    <a:pt x="144780" y="144780"/>
                  </a:lnTo>
                  <a:lnTo>
                    <a:pt x="0" y="144780"/>
                  </a:lnTo>
                  <a:lnTo>
                    <a:pt x="0" y="0"/>
                  </a:lnTo>
                  <a:close/>
                  <a:moveTo>
                    <a:pt x="144780" y="0"/>
                  </a:moveTo>
                  <a:lnTo>
                    <a:pt x="24363855" y="0"/>
                  </a:lnTo>
                  <a:lnTo>
                    <a:pt x="24363855" y="144780"/>
                  </a:lnTo>
                  <a:lnTo>
                    <a:pt x="144780" y="144780"/>
                  </a:lnTo>
                  <a:lnTo>
                    <a:pt x="144780" y="0"/>
                  </a:lnTo>
                  <a:close/>
                </a:path>
              </a:pathLst>
            </a:custGeom>
            <a:solidFill>
              <a:srgbClr val="2E414D"/>
            </a:solidFill>
          </p:spPr>
        </p:sp>
      </p:grpSp>
      <p:sp>
        <p:nvSpPr>
          <p:cNvPr id="5" name="Freeform 5"/>
          <p:cNvSpPr/>
          <p:nvPr/>
        </p:nvSpPr>
        <p:spPr>
          <a:xfrm rot="9239241">
            <a:off x="-1243117" y="-2137703"/>
            <a:ext cx="5136684" cy="4819144"/>
          </a:xfrm>
          <a:custGeom>
            <a:avLst/>
            <a:gdLst/>
            <a:ahLst/>
            <a:cxnLst/>
            <a:rect l="l" t="t" r="r" b="b"/>
            <a:pathLst>
              <a:path w="5136684" h="4819144">
                <a:moveTo>
                  <a:pt x="0" y="0"/>
                </a:moveTo>
                <a:lnTo>
                  <a:pt x="5136684" y="0"/>
                </a:lnTo>
                <a:lnTo>
                  <a:pt x="5136684" y="4819144"/>
                </a:lnTo>
                <a:lnTo>
                  <a:pt x="0" y="48191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8215811" y="2726047"/>
            <a:ext cx="1498562" cy="1675389"/>
          </a:xfrm>
          <a:custGeom>
            <a:avLst/>
            <a:gdLst/>
            <a:ahLst/>
            <a:cxnLst/>
            <a:rect l="l" t="t" r="r" b="b"/>
            <a:pathLst>
              <a:path w="1498562" h="1675389">
                <a:moveTo>
                  <a:pt x="0" y="0"/>
                </a:moveTo>
                <a:lnTo>
                  <a:pt x="1498563" y="0"/>
                </a:lnTo>
                <a:lnTo>
                  <a:pt x="1498563" y="1675388"/>
                </a:lnTo>
                <a:lnTo>
                  <a:pt x="0" y="1675388"/>
                </a:lnTo>
                <a:lnTo>
                  <a:pt x="0" y="0"/>
                </a:lnTo>
                <a:close/>
              </a:path>
            </a:pathLst>
          </a:custGeom>
          <a:blipFill>
            <a:blip r:embed="rId4"/>
            <a:stretch>
              <a:fillRect l="-10875" r="-11992" b="-836"/>
            </a:stretch>
          </a:blipFill>
        </p:spPr>
      </p:sp>
      <p:sp>
        <p:nvSpPr>
          <p:cNvPr id="7" name="Freeform 7"/>
          <p:cNvSpPr/>
          <p:nvPr/>
        </p:nvSpPr>
        <p:spPr>
          <a:xfrm>
            <a:off x="8446555" y="8420100"/>
            <a:ext cx="1338853" cy="1338853"/>
          </a:xfrm>
          <a:custGeom>
            <a:avLst/>
            <a:gdLst/>
            <a:ahLst/>
            <a:cxnLst/>
            <a:rect l="l" t="t" r="r" b="b"/>
            <a:pathLst>
              <a:path w="1338853" h="1338853">
                <a:moveTo>
                  <a:pt x="0" y="0"/>
                </a:moveTo>
                <a:lnTo>
                  <a:pt x="1338853" y="0"/>
                </a:lnTo>
                <a:lnTo>
                  <a:pt x="1338853" y="1338853"/>
                </a:lnTo>
                <a:lnTo>
                  <a:pt x="0" y="1338853"/>
                </a:lnTo>
                <a:lnTo>
                  <a:pt x="0" y="0"/>
                </a:lnTo>
                <a:close/>
              </a:path>
            </a:pathLst>
          </a:custGeom>
          <a:blipFill>
            <a:blip r:embed="rId5"/>
            <a:stretch>
              <a:fillRect/>
            </a:stretch>
          </a:blipFill>
        </p:spPr>
      </p:sp>
      <p:sp>
        <p:nvSpPr>
          <p:cNvPr id="8" name="Freeform 8"/>
          <p:cNvSpPr/>
          <p:nvPr/>
        </p:nvSpPr>
        <p:spPr>
          <a:xfrm>
            <a:off x="5187226" y="107986"/>
            <a:ext cx="2378608" cy="1841429"/>
          </a:xfrm>
          <a:custGeom>
            <a:avLst/>
            <a:gdLst/>
            <a:ahLst/>
            <a:cxnLst/>
            <a:rect l="l" t="t" r="r" b="b"/>
            <a:pathLst>
              <a:path w="2378608" h="1841429">
                <a:moveTo>
                  <a:pt x="0" y="0"/>
                </a:moveTo>
                <a:lnTo>
                  <a:pt x="2378608" y="0"/>
                </a:lnTo>
                <a:lnTo>
                  <a:pt x="2378608" y="1841428"/>
                </a:lnTo>
                <a:lnTo>
                  <a:pt x="0" y="1841428"/>
                </a:lnTo>
                <a:lnTo>
                  <a:pt x="0" y="0"/>
                </a:lnTo>
                <a:close/>
              </a:path>
            </a:pathLst>
          </a:custGeom>
          <a:blipFill>
            <a:blip r:embed="rId6"/>
            <a:stretch>
              <a:fillRect/>
            </a:stretch>
          </a:blipFill>
        </p:spPr>
      </p:sp>
      <p:sp>
        <p:nvSpPr>
          <p:cNvPr id="9" name="Freeform 9"/>
          <p:cNvSpPr/>
          <p:nvPr/>
        </p:nvSpPr>
        <p:spPr>
          <a:xfrm>
            <a:off x="0" y="0"/>
            <a:ext cx="1989244" cy="1841429"/>
          </a:xfrm>
          <a:custGeom>
            <a:avLst/>
            <a:gdLst/>
            <a:ahLst/>
            <a:cxnLst/>
            <a:rect l="l" t="t" r="r" b="b"/>
            <a:pathLst>
              <a:path w="1989244" h="1841429">
                <a:moveTo>
                  <a:pt x="0" y="0"/>
                </a:moveTo>
                <a:lnTo>
                  <a:pt x="1989244" y="0"/>
                </a:lnTo>
                <a:lnTo>
                  <a:pt x="1989244" y="1841429"/>
                </a:lnTo>
                <a:lnTo>
                  <a:pt x="0" y="1841429"/>
                </a:lnTo>
                <a:lnTo>
                  <a:pt x="0" y="0"/>
                </a:lnTo>
                <a:close/>
              </a:path>
            </a:pathLst>
          </a:custGeom>
          <a:blipFill>
            <a:blip r:embed="rId7"/>
            <a:stretch>
              <a:fillRect l="-3585" t="-9737" r="-7012" b="-9737"/>
            </a:stretch>
          </a:blipFill>
        </p:spPr>
      </p:sp>
      <p:sp>
        <p:nvSpPr>
          <p:cNvPr id="10" name="Freeform 10"/>
          <p:cNvSpPr/>
          <p:nvPr/>
        </p:nvSpPr>
        <p:spPr>
          <a:xfrm>
            <a:off x="8444203" y="1127500"/>
            <a:ext cx="1148524" cy="1055714"/>
          </a:xfrm>
          <a:custGeom>
            <a:avLst/>
            <a:gdLst/>
            <a:ahLst/>
            <a:cxnLst/>
            <a:rect l="l" t="t" r="r" b="b"/>
            <a:pathLst>
              <a:path w="1148524" h="1055714">
                <a:moveTo>
                  <a:pt x="0" y="0"/>
                </a:moveTo>
                <a:lnTo>
                  <a:pt x="1148524" y="0"/>
                </a:lnTo>
                <a:lnTo>
                  <a:pt x="1148524" y="1055714"/>
                </a:lnTo>
                <a:lnTo>
                  <a:pt x="0" y="1055714"/>
                </a:lnTo>
                <a:lnTo>
                  <a:pt x="0" y="0"/>
                </a:lnTo>
                <a:close/>
              </a:path>
            </a:pathLst>
          </a:custGeom>
          <a:blipFill>
            <a:blip r:embed="rId8"/>
            <a:stretch>
              <a:fillRect/>
            </a:stretch>
          </a:blipFill>
        </p:spPr>
      </p:sp>
      <p:sp>
        <p:nvSpPr>
          <p:cNvPr id="11" name="Freeform 11"/>
          <p:cNvSpPr/>
          <p:nvPr/>
        </p:nvSpPr>
        <p:spPr>
          <a:xfrm>
            <a:off x="8215811" y="6320874"/>
            <a:ext cx="1605307" cy="1597172"/>
          </a:xfrm>
          <a:custGeom>
            <a:avLst/>
            <a:gdLst/>
            <a:ahLst/>
            <a:cxnLst/>
            <a:rect l="l" t="t" r="r" b="b"/>
            <a:pathLst>
              <a:path w="1605307" h="1597172">
                <a:moveTo>
                  <a:pt x="0" y="0"/>
                </a:moveTo>
                <a:lnTo>
                  <a:pt x="1605308" y="0"/>
                </a:lnTo>
                <a:lnTo>
                  <a:pt x="1605308" y="1597171"/>
                </a:lnTo>
                <a:lnTo>
                  <a:pt x="0" y="1597171"/>
                </a:lnTo>
                <a:lnTo>
                  <a:pt x="0" y="0"/>
                </a:lnTo>
                <a:close/>
              </a:path>
            </a:pathLst>
          </a:custGeom>
          <a:blipFill>
            <a:blip r:embed="rId9"/>
            <a:stretch>
              <a:fillRect l="-15423" t="-14355" r="-15423" b="-17157"/>
            </a:stretch>
          </a:blipFill>
        </p:spPr>
      </p:sp>
      <p:sp>
        <p:nvSpPr>
          <p:cNvPr id="12" name="Freeform 12"/>
          <p:cNvSpPr/>
          <p:nvPr/>
        </p:nvSpPr>
        <p:spPr>
          <a:xfrm>
            <a:off x="8269184" y="4593711"/>
            <a:ext cx="1498562" cy="1498562"/>
          </a:xfrm>
          <a:custGeom>
            <a:avLst/>
            <a:gdLst/>
            <a:ahLst/>
            <a:cxnLst/>
            <a:rect l="l" t="t" r="r" b="b"/>
            <a:pathLst>
              <a:path w="1498562" h="1498562">
                <a:moveTo>
                  <a:pt x="0" y="0"/>
                </a:moveTo>
                <a:lnTo>
                  <a:pt x="1498562" y="0"/>
                </a:lnTo>
                <a:lnTo>
                  <a:pt x="1498562" y="1498563"/>
                </a:lnTo>
                <a:lnTo>
                  <a:pt x="0" y="1498563"/>
                </a:lnTo>
                <a:lnTo>
                  <a:pt x="0" y="0"/>
                </a:lnTo>
                <a:close/>
              </a:path>
            </a:pathLst>
          </a:custGeom>
          <a:blipFill>
            <a:blip r:embed="rId10"/>
            <a:stretch>
              <a:fillRect/>
            </a:stretch>
          </a:blipFill>
        </p:spPr>
      </p:sp>
      <p:sp>
        <p:nvSpPr>
          <p:cNvPr id="13" name="TextBox 13"/>
          <p:cNvSpPr txBox="1"/>
          <p:nvPr/>
        </p:nvSpPr>
        <p:spPr>
          <a:xfrm>
            <a:off x="467942" y="2478355"/>
            <a:ext cx="7378848" cy="6882827"/>
          </a:xfrm>
          <a:prstGeom prst="rect">
            <a:avLst/>
          </a:prstGeom>
        </p:spPr>
        <p:txBody>
          <a:bodyPr lIns="0" tIns="0" rIns="0" bIns="0" rtlCol="0" anchor="t">
            <a:spAutoFit/>
          </a:bodyPr>
          <a:lstStyle/>
          <a:p>
            <a:pPr algn="l">
              <a:lnSpc>
                <a:spcPts val="6770"/>
              </a:lnSpc>
            </a:pPr>
            <a:r>
              <a:rPr lang="en-US" sz="6099" b="1" spc="134">
                <a:solidFill>
                  <a:srgbClr val="3E588C"/>
                </a:solidFill>
                <a:latin typeface="Evolventa Bold"/>
                <a:ea typeface="Evolventa Bold"/>
                <a:cs typeface="Evolventa Bold"/>
                <a:sym typeface="Evolventa Bold"/>
              </a:rPr>
              <a:t>Scientific and Educational Institutions and faculty of Simon Kuznets Kharkiv </a:t>
            </a:r>
          </a:p>
          <a:p>
            <a:pPr algn="l">
              <a:lnSpc>
                <a:spcPts val="6770"/>
              </a:lnSpc>
            </a:pPr>
            <a:r>
              <a:rPr lang="en-US" sz="6099" b="1" spc="134">
                <a:solidFill>
                  <a:srgbClr val="3E588C"/>
                </a:solidFill>
                <a:latin typeface="Evolventa Bold"/>
                <a:ea typeface="Evolventa Bold"/>
                <a:cs typeface="Evolventa Bold"/>
                <a:sym typeface="Evolventa Bold"/>
              </a:rPr>
              <a:t>National University of Economics</a:t>
            </a:r>
          </a:p>
          <a:p>
            <a:pPr algn="l">
              <a:lnSpc>
                <a:spcPts val="5451"/>
              </a:lnSpc>
            </a:pPr>
            <a:endParaRPr lang="en-US" sz="6099" b="1" spc="134">
              <a:solidFill>
                <a:srgbClr val="3E588C"/>
              </a:solidFill>
              <a:latin typeface="Evolventa Bold"/>
              <a:ea typeface="Evolventa Bold"/>
              <a:cs typeface="Evolventa Bold"/>
              <a:sym typeface="Evolventa Bold"/>
            </a:endParaRPr>
          </a:p>
        </p:txBody>
      </p:sp>
      <p:sp>
        <p:nvSpPr>
          <p:cNvPr id="14" name="TextBox 14"/>
          <p:cNvSpPr txBox="1"/>
          <p:nvPr/>
        </p:nvSpPr>
        <p:spPr>
          <a:xfrm>
            <a:off x="10293591" y="782348"/>
            <a:ext cx="7683064" cy="9169177"/>
          </a:xfrm>
          <a:prstGeom prst="rect">
            <a:avLst/>
          </a:prstGeom>
        </p:spPr>
        <p:txBody>
          <a:bodyPr lIns="0" tIns="0" rIns="0" bIns="0" rtlCol="0" anchor="t">
            <a:spAutoFit/>
          </a:bodyPr>
          <a:lstStyle/>
          <a:p>
            <a:pPr algn="l">
              <a:lnSpc>
                <a:spcPts val="5459"/>
              </a:lnSpc>
            </a:pPr>
            <a:r>
              <a:rPr lang="en-US" sz="3899" b="1" dirty="0">
                <a:solidFill>
                  <a:srgbClr val="EBEFF2"/>
                </a:solidFill>
                <a:latin typeface="Evolventa Bold"/>
                <a:ea typeface="Evolventa Bold"/>
                <a:cs typeface="Evolventa Bold"/>
                <a:sym typeface="Evolventa Bold"/>
              </a:rPr>
              <a:t>Institute of Information technologies</a:t>
            </a:r>
            <a:endParaRPr lang="ru-RU" sz="3899" b="1" dirty="0">
              <a:solidFill>
                <a:srgbClr val="EBEFF2"/>
              </a:solidFill>
              <a:latin typeface="Evolventa Bold"/>
              <a:ea typeface="Evolventa Bold"/>
              <a:cs typeface="Evolventa Bold"/>
              <a:sym typeface="Evolventa Bold"/>
            </a:endParaRPr>
          </a:p>
          <a:p>
            <a:pPr algn="l">
              <a:lnSpc>
                <a:spcPts val="5459"/>
              </a:lnSpc>
            </a:pPr>
            <a:endParaRPr lang="ru-RU" sz="3899" b="1" dirty="0">
              <a:solidFill>
                <a:srgbClr val="EBEFF2"/>
              </a:solidFill>
              <a:latin typeface="Evolventa Bold"/>
              <a:ea typeface="Evolventa Bold"/>
              <a:cs typeface="Evolventa Bold"/>
              <a:sym typeface="Evolventa Bold"/>
            </a:endParaRPr>
          </a:p>
          <a:p>
            <a:pPr>
              <a:lnSpc>
                <a:spcPts val="5459"/>
              </a:lnSpc>
            </a:pPr>
            <a:r>
              <a:rPr lang="en-US" sz="3899" b="1" dirty="0">
                <a:solidFill>
                  <a:srgbClr val="EBEFF2"/>
                </a:solidFill>
                <a:latin typeface="Evolventa Bold"/>
                <a:ea typeface="Evolventa Bold"/>
                <a:cs typeface="Evolventa Bold"/>
                <a:sym typeface="Evolventa Bold"/>
              </a:rPr>
              <a:t>Institute of Management and Marketing</a:t>
            </a:r>
            <a:endParaRPr lang="ru-RU" sz="3899" b="1" dirty="0">
              <a:solidFill>
                <a:srgbClr val="EBEFF2"/>
              </a:solidFill>
              <a:latin typeface="Evolventa Bold"/>
              <a:ea typeface="Evolventa Bold"/>
              <a:cs typeface="Evolventa Bold"/>
              <a:sym typeface="Evolventa Bold"/>
            </a:endParaRPr>
          </a:p>
          <a:p>
            <a:pPr>
              <a:lnSpc>
                <a:spcPts val="5459"/>
              </a:lnSpc>
            </a:pPr>
            <a:endParaRPr lang="ru-RU" sz="3899" b="1" dirty="0">
              <a:solidFill>
                <a:srgbClr val="EBEFF2"/>
              </a:solidFill>
              <a:latin typeface="Evolventa Bold"/>
              <a:ea typeface="Evolventa Bold"/>
              <a:cs typeface="Evolventa Bold"/>
              <a:sym typeface="Evolventa Bold"/>
            </a:endParaRPr>
          </a:p>
          <a:p>
            <a:pPr>
              <a:lnSpc>
                <a:spcPts val="5459"/>
              </a:lnSpc>
            </a:pPr>
            <a:r>
              <a:rPr lang="en-US" sz="3899" b="1" dirty="0">
                <a:solidFill>
                  <a:srgbClr val="EBEFF2"/>
                </a:solidFill>
                <a:latin typeface="Evolventa Bold"/>
                <a:ea typeface="Evolventa Bold"/>
                <a:cs typeface="Evolventa Bold"/>
                <a:sym typeface="Evolventa Bold"/>
              </a:rPr>
              <a:t>Institute of Economy and Law</a:t>
            </a:r>
          </a:p>
          <a:p>
            <a:pPr algn="l">
              <a:lnSpc>
                <a:spcPts val="5459"/>
              </a:lnSpc>
            </a:pPr>
            <a:endParaRPr lang="en-US" sz="3899" b="1" dirty="0">
              <a:solidFill>
                <a:srgbClr val="EBEFF2"/>
              </a:solidFill>
              <a:latin typeface="Evolventa Bold"/>
              <a:ea typeface="Evolventa Bold"/>
              <a:cs typeface="Evolventa Bold"/>
              <a:sym typeface="Evolventa Bold"/>
              <a:hlinkClick r:id="rId11" tooltip="http://www.mim.hneu.edu.ua/"/>
            </a:endParaRPr>
          </a:p>
          <a:p>
            <a:pPr algn="l">
              <a:lnSpc>
                <a:spcPts val="5459"/>
              </a:lnSpc>
            </a:pPr>
            <a:r>
              <a:rPr lang="en-US" sz="3899" b="1" dirty="0">
                <a:solidFill>
                  <a:srgbClr val="EBEFF2"/>
                </a:solidFill>
                <a:latin typeface="Evolventa Bold"/>
                <a:ea typeface="Evolventa Bold"/>
                <a:cs typeface="Evolventa Bold"/>
                <a:sym typeface="Evolventa Bold"/>
              </a:rPr>
              <a:t>Institute of International Relations</a:t>
            </a:r>
            <a:endParaRPr lang="ru-RU" sz="3899" b="1" dirty="0">
              <a:solidFill>
                <a:srgbClr val="EBEFF2"/>
              </a:solidFill>
              <a:latin typeface="Evolventa Bold"/>
              <a:ea typeface="Evolventa Bold"/>
              <a:cs typeface="Evolventa Bold"/>
              <a:sym typeface="Evolventa Bold"/>
            </a:endParaRPr>
          </a:p>
          <a:p>
            <a:pPr algn="l">
              <a:lnSpc>
                <a:spcPts val="5459"/>
              </a:lnSpc>
            </a:pPr>
            <a:endParaRPr lang="ru-RU" sz="3899" b="1" dirty="0">
              <a:solidFill>
                <a:srgbClr val="EBEFF2"/>
              </a:solidFill>
              <a:latin typeface="Evolventa Bold"/>
              <a:ea typeface="Evolventa Bold"/>
              <a:cs typeface="Evolventa Bold"/>
              <a:sym typeface="Evolventa Bold"/>
            </a:endParaRPr>
          </a:p>
          <a:p>
            <a:pPr>
              <a:lnSpc>
                <a:spcPts val="5459"/>
              </a:lnSpc>
            </a:pPr>
            <a:r>
              <a:rPr lang="en-US" sz="3899" b="1" dirty="0">
                <a:solidFill>
                  <a:srgbClr val="EBEFF2"/>
                </a:solidFill>
                <a:latin typeface="Evolventa Bold"/>
                <a:ea typeface="Evolventa Bold"/>
                <a:cs typeface="Evolventa Bold"/>
                <a:sym typeface="Evolventa Bold"/>
              </a:rPr>
              <a:t>Faculty of Training Foreign Citizens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0613"/>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24384000" y="0"/>
                  </a:moveTo>
                  <a:lnTo>
                    <a:pt x="0" y="0"/>
                  </a:lnTo>
                  <a:lnTo>
                    <a:pt x="0" y="13716000"/>
                  </a:lnTo>
                  <a:lnTo>
                    <a:pt x="24384000" y="13716000"/>
                  </a:lnTo>
                  <a:lnTo>
                    <a:pt x="24384000" y="0"/>
                  </a:lnTo>
                  <a:close/>
                </a:path>
              </a:pathLst>
            </a:custGeom>
            <a:solidFill>
              <a:srgbClr val="3D578B"/>
            </a:solidFill>
          </p:spPr>
        </p:sp>
      </p:grpSp>
      <p:grpSp>
        <p:nvGrpSpPr>
          <p:cNvPr id="4" name="Group 4"/>
          <p:cNvGrpSpPr/>
          <p:nvPr/>
        </p:nvGrpSpPr>
        <p:grpSpPr>
          <a:xfrm>
            <a:off x="0" y="489203"/>
            <a:ext cx="12004675" cy="1957070"/>
            <a:chOff x="0" y="0"/>
            <a:chExt cx="16006233" cy="2609427"/>
          </a:xfrm>
        </p:grpSpPr>
        <p:sp>
          <p:nvSpPr>
            <p:cNvPr id="5" name="Freeform 5"/>
            <p:cNvSpPr/>
            <p:nvPr/>
          </p:nvSpPr>
          <p:spPr>
            <a:xfrm>
              <a:off x="0" y="0"/>
              <a:ext cx="16006063" cy="2609088"/>
            </a:xfrm>
            <a:custGeom>
              <a:avLst/>
              <a:gdLst/>
              <a:ahLst/>
              <a:cxnLst/>
              <a:rect l="l" t="t" r="r" b="b"/>
              <a:pathLst>
                <a:path w="16006063" h="2609088">
                  <a:moveTo>
                    <a:pt x="16006063" y="0"/>
                  </a:moveTo>
                  <a:lnTo>
                    <a:pt x="0" y="0"/>
                  </a:lnTo>
                  <a:lnTo>
                    <a:pt x="0" y="2609088"/>
                  </a:lnTo>
                  <a:lnTo>
                    <a:pt x="16006063" y="2609088"/>
                  </a:lnTo>
                  <a:lnTo>
                    <a:pt x="16006063" y="0"/>
                  </a:lnTo>
                  <a:close/>
                </a:path>
              </a:pathLst>
            </a:custGeom>
            <a:solidFill>
              <a:srgbClr val="EBEEF1"/>
            </a:solidFill>
          </p:spPr>
        </p:sp>
      </p:grpSp>
      <p:grpSp>
        <p:nvGrpSpPr>
          <p:cNvPr id="6" name="Group 6"/>
          <p:cNvGrpSpPr/>
          <p:nvPr/>
        </p:nvGrpSpPr>
        <p:grpSpPr>
          <a:xfrm>
            <a:off x="0" y="469391"/>
            <a:ext cx="12024360" cy="1996439"/>
            <a:chOff x="0" y="0"/>
            <a:chExt cx="16032480" cy="2661919"/>
          </a:xfrm>
        </p:grpSpPr>
        <p:sp>
          <p:nvSpPr>
            <p:cNvPr id="7" name="Freeform 7"/>
            <p:cNvSpPr/>
            <p:nvPr/>
          </p:nvSpPr>
          <p:spPr>
            <a:xfrm>
              <a:off x="0" y="0"/>
              <a:ext cx="16032480" cy="2661920"/>
            </a:xfrm>
            <a:custGeom>
              <a:avLst/>
              <a:gdLst/>
              <a:ahLst/>
              <a:cxnLst/>
              <a:rect l="l" t="t" r="r" b="b"/>
              <a:pathLst>
                <a:path w="16032480" h="2661920">
                  <a:moveTo>
                    <a:pt x="16032480" y="0"/>
                  </a:moveTo>
                  <a:lnTo>
                    <a:pt x="15979141" y="0"/>
                  </a:lnTo>
                  <a:lnTo>
                    <a:pt x="0" y="0"/>
                  </a:lnTo>
                  <a:lnTo>
                    <a:pt x="0" y="53340"/>
                  </a:lnTo>
                  <a:lnTo>
                    <a:pt x="15979139" y="53340"/>
                  </a:lnTo>
                  <a:lnTo>
                    <a:pt x="15979139" y="2608580"/>
                  </a:lnTo>
                  <a:lnTo>
                    <a:pt x="0" y="2608580"/>
                  </a:lnTo>
                  <a:lnTo>
                    <a:pt x="0" y="2661920"/>
                  </a:lnTo>
                  <a:lnTo>
                    <a:pt x="15979139" y="2661920"/>
                  </a:lnTo>
                  <a:lnTo>
                    <a:pt x="16032479" y="2661920"/>
                  </a:lnTo>
                  <a:lnTo>
                    <a:pt x="16032479" y="0"/>
                  </a:lnTo>
                  <a:close/>
                </a:path>
              </a:pathLst>
            </a:custGeom>
            <a:solidFill>
              <a:srgbClr val="2D414D"/>
            </a:solidFill>
          </p:spPr>
        </p:sp>
      </p:grpSp>
      <p:grpSp>
        <p:nvGrpSpPr>
          <p:cNvPr id="8" name="Group 8"/>
          <p:cNvGrpSpPr/>
          <p:nvPr/>
        </p:nvGrpSpPr>
        <p:grpSpPr>
          <a:xfrm>
            <a:off x="20320" y="469391"/>
            <a:ext cx="11984355" cy="1820281"/>
            <a:chOff x="0" y="0"/>
            <a:chExt cx="15979140" cy="2427042"/>
          </a:xfrm>
        </p:grpSpPr>
        <p:sp>
          <p:nvSpPr>
            <p:cNvPr id="9" name="Freeform 9"/>
            <p:cNvSpPr/>
            <p:nvPr/>
          </p:nvSpPr>
          <p:spPr>
            <a:xfrm>
              <a:off x="0" y="0"/>
              <a:ext cx="15979139" cy="2427042"/>
            </a:xfrm>
            <a:custGeom>
              <a:avLst/>
              <a:gdLst/>
              <a:ahLst/>
              <a:cxnLst/>
              <a:rect l="l" t="t" r="r" b="b"/>
              <a:pathLst>
                <a:path w="15979139" h="2427042">
                  <a:moveTo>
                    <a:pt x="0" y="0"/>
                  </a:moveTo>
                  <a:lnTo>
                    <a:pt x="15979139" y="0"/>
                  </a:lnTo>
                  <a:lnTo>
                    <a:pt x="15979139" y="2427042"/>
                  </a:lnTo>
                  <a:lnTo>
                    <a:pt x="0" y="2427042"/>
                  </a:lnTo>
                  <a:close/>
                </a:path>
              </a:pathLst>
            </a:custGeom>
            <a:solidFill>
              <a:srgbClr val="000000">
                <a:alpha val="0"/>
              </a:srgbClr>
            </a:solidFill>
          </p:spPr>
        </p:sp>
        <p:sp>
          <p:nvSpPr>
            <p:cNvPr id="10" name="TextBox 10"/>
            <p:cNvSpPr txBox="1"/>
            <p:nvPr/>
          </p:nvSpPr>
          <p:spPr>
            <a:xfrm>
              <a:off x="0" y="-171450"/>
              <a:ext cx="15979140" cy="2598492"/>
            </a:xfrm>
            <a:prstGeom prst="rect">
              <a:avLst/>
            </a:prstGeom>
          </p:spPr>
          <p:txBody>
            <a:bodyPr lIns="0" tIns="0" rIns="0" bIns="0" rtlCol="0" anchor="t"/>
            <a:lstStyle/>
            <a:p>
              <a:pPr algn="ctr">
                <a:lnSpc>
                  <a:spcPts val="6300"/>
                </a:lnSpc>
              </a:pPr>
              <a:r>
                <a:rPr lang="en-US" sz="5250" b="1">
                  <a:solidFill>
                    <a:srgbClr val="17375E"/>
                  </a:solidFill>
                  <a:latin typeface="Evolventa Bold"/>
                  <a:ea typeface="Evolventa Bold"/>
                  <a:cs typeface="Evolventa Bold"/>
                  <a:sym typeface="Evolventa Bold"/>
                </a:rPr>
                <a:t>POSITION IN INTERNATIONAL RATINGS</a:t>
              </a:r>
            </a:p>
          </p:txBody>
        </p:sp>
      </p:grpSp>
      <p:sp>
        <p:nvSpPr>
          <p:cNvPr id="11" name="Freeform 11"/>
          <p:cNvSpPr/>
          <p:nvPr/>
        </p:nvSpPr>
        <p:spPr>
          <a:xfrm>
            <a:off x="14849856" y="0"/>
            <a:ext cx="3438144" cy="3037331"/>
          </a:xfrm>
          <a:custGeom>
            <a:avLst/>
            <a:gdLst/>
            <a:ahLst/>
            <a:cxnLst/>
            <a:rect l="l" t="t" r="r" b="b"/>
            <a:pathLst>
              <a:path w="3438144" h="3037331">
                <a:moveTo>
                  <a:pt x="0" y="0"/>
                </a:moveTo>
                <a:lnTo>
                  <a:pt x="3438144" y="0"/>
                </a:lnTo>
                <a:lnTo>
                  <a:pt x="3438144" y="3037331"/>
                </a:lnTo>
                <a:lnTo>
                  <a:pt x="0" y="3037331"/>
                </a:lnTo>
                <a:lnTo>
                  <a:pt x="0" y="0"/>
                </a:lnTo>
                <a:close/>
              </a:path>
            </a:pathLst>
          </a:custGeom>
          <a:blipFill>
            <a:blip r:embed="rId3"/>
            <a:stretch>
              <a:fillRect b="-65"/>
            </a:stretch>
          </a:blipFill>
        </p:spPr>
      </p:sp>
      <p:sp>
        <p:nvSpPr>
          <p:cNvPr id="12" name="Freeform 12"/>
          <p:cNvSpPr/>
          <p:nvPr/>
        </p:nvSpPr>
        <p:spPr>
          <a:xfrm>
            <a:off x="12341352" y="469391"/>
            <a:ext cx="2191511" cy="1694687"/>
          </a:xfrm>
          <a:custGeom>
            <a:avLst/>
            <a:gdLst/>
            <a:ahLst/>
            <a:cxnLst/>
            <a:rect l="l" t="t" r="r" b="b"/>
            <a:pathLst>
              <a:path w="2191511" h="1694687">
                <a:moveTo>
                  <a:pt x="0" y="0"/>
                </a:moveTo>
                <a:lnTo>
                  <a:pt x="2191511" y="0"/>
                </a:lnTo>
                <a:lnTo>
                  <a:pt x="2191511" y="1694687"/>
                </a:lnTo>
                <a:lnTo>
                  <a:pt x="0" y="1694687"/>
                </a:lnTo>
                <a:lnTo>
                  <a:pt x="0" y="0"/>
                </a:lnTo>
                <a:close/>
              </a:path>
            </a:pathLst>
          </a:custGeom>
          <a:blipFill>
            <a:blip r:embed="rId4"/>
            <a:stretch>
              <a:fillRect b="-230"/>
            </a:stretch>
          </a:blipFill>
        </p:spPr>
      </p:sp>
      <p:sp>
        <p:nvSpPr>
          <p:cNvPr id="13" name="Freeform 13"/>
          <p:cNvSpPr/>
          <p:nvPr/>
        </p:nvSpPr>
        <p:spPr>
          <a:xfrm>
            <a:off x="17193697" y="9166026"/>
            <a:ext cx="1094303" cy="1012989"/>
          </a:xfrm>
          <a:custGeom>
            <a:avLst/>
            <a:gdLst/>
            <a:ahLst/>
            <a:cxnLst/>
            <a:rect l="l" t="t" r="r" b="b"/>
            <a:pathLst>
              <a:path w="1094303" h="1012989">
                <a:moveTo>
                  <a:pt x="0" y="0"/>
                </a:moveTo>
                <a:lnTo>
                  <a:pt x="1094303" y="0"/>
                </a:lnTo>
                <a:lnTo>
                  <a:pt x="1094303" y="1012988"/>
                </a:lnTo>
                <a:lnTo>
                  <a:pt x="0" y="1012988"/>
                </a:lnTo>
                <a:lnTo>
                  <a:pt x="0" y="0"/>
                </a:lnTo>
                <a:close/>
              </a:path>
            </a:pathLst>
          </a:custGeom>
          <a:blipFill>
            <a:blip r:embed="rId5"/>
            <a:stretch>
              <a:fillRect l="-3585" t="-9737" r="-7012" b="-9737"/>
            </a:stretch>
          </a:blipFill>
        </p:spPr>
      </p:sp>
      <p:sp>
        <p:nvSpPr>
          <p:cNvPr id="14" name="Freeform 14"/>
          <p:cNvSpPr/>
          <p:nvPr/>
        </p:nvSpPr>
        <p:spPr>
          <a:xfrm>
            <a:off x="394014" y="3085449"/>
            <a:ext cx="2176051" cy="754236"/>
          </a:xfrm>
          <a:custGeom>
            <a:avLst/>
            <a:gdLst/>
            <a:ahLst/>
            <a:cxnLst/>
            <a:rect l="l" t="t" r="r" b="b"/>
            <a:pathLst>
              <a:path w="2176051" h="754236">
                <a:moveTo>
                  <a:pt x="0" y="0"/>
                </a:moveTo>
                <a:lnTo>
                  <a:pt x="2176051" y="0"/>
                </a:lnTo>
                <a:lnTo>
                  <a:pt x="2176051" y="754236"/>
                </a:lnTo>
                <a:lnTo>
                  <a:pt x="0" y="754236"/>
                </a:lnTo>
                <a:lnTo>
                  <a:pt x="0" y="0"/>
                </a:lnTo>
                <a:close/>
              </a:path>
            </a:pathLst>
          </a:custGeom>
          <a:blipFill>
            <a:blip r:embed="rId6"/>
            <a:stretch>
              <a:fillRect/>
            </a:stretch>
          </a:blipFill>
        </p:spPr>
      </p:sp>
      <p:sp>
        <p:nvSpPr>
          <p:cNvPr id="15" name="Freeform 15"/>
          <p:cNvSpPr/>
          <p:nvPr/>
        </p:nvSpPr>
        <p:spPr>
          <a:xfrm>
            <a:off x="9962823" y="2920676"/>
            <a:ext cx="1021660" cy="1021660"/>
          </a:xfrm>
          <a:custGeom>
            <a:avLst/>
            <a:gdLst/>
            <a:ahLst/>
            <a:cxnLst/>
            <a:rect l="l" t="t" r="r" b="b"/>
            <a:pathLst>
              <a:path w="1021660" h="1021660">
                <a:moveTo>
                  <a:pt x="0" y="0"/>
                </a:moveTo>
                <a:lnTo>
                  <a:pt x="1021660" y="0"/>
                </a:lnTo>
                <a:lnTo>
                  <a:pt x="1021660" y="1021660"/>
                </a:lnTo>
                <a:lnTo>
                  <a:pt x="0" y="1021660"/>
                </a:lnTo>
                <a:lnTo>
                  <a:pt x="0" y="0"/>
                </a:lnTo>
                <a:close/>
              </a:path>
            </a:pathLst>
          </a:custGeom>
          <a:blipFill>
            <a:blip r:embed="rId7"/>
            <a:stretch>
              <a:fillRect/>
            </a:stretch>
          </a:blipFill>
        </p:spPr>
      </p:sp>
      <p:sp>
        <p:nvSpPr>
          <p:cNvPr id="16" name="Freeform 16"/>
          <p:cNvSpPr/>
          <p:nvPr/>
        </p:nvSpPr>
        <p:spPr>
          <a:xfrm>
            <a:off x="9962823" y="4137370"/>
            <a:ext cx="1021660" cy="1021660"/>
          </a:xfrm>
          <a:custGeom>
            <a:avLst/>
            <a:gdLst/>
            <a:ahLst/>
            <a:cxnLst/>
            <a:rect l="l" t="t" r="r" b="b"/>
            <a:pathLst>
              <a:path w="1021660" h="1021660">
                <a:moveTo>
                  <a:pt x="0" y="0"/>
                </a:moveTo>
                <a:lnTo>
                  <a:pt x="1021660" y="0"/>
                </a:lnTo>
                <a:lnTo>
                  <a:pt x="1021660" y="1021660"/>
                </a:lnTo>
                <a:lnTo>
                  <a:pt x="0" y="1021660"/>
                </a:lnTo>
                <a:lnTo>
                  <a:pt x="0" y="0"/>
                </a:lnTo>
                <a:close/>
              </a:path>
            </a:pathLst>
          </a:custGeom>
          <a:blipFill>
            <a:blip r:embed="rId8"/>
            <a:stretch>
              <a:fillRect/>
            </a:stretch>
          </a:blipFill>
        </p:spPr>
      </p:sp>
      <p:sp>
        <p:nvSpPr>
          <p:cNvPr id="17" name="Freeform 17"/>
          <p:cNvSpPr/>
          <p:nvPr/>
        </p:nvSpPr>
        <p:spPr>
          <a:xfrm>
            <a:off x="9962823" y="6618500"/>
            <a:ext cx="1088025" cy="1088025"/>
          </a:xfrm>
          <a:custGeom>
            <a:avLst/>
            <a:gdLst/>
            <a:ahLst/>
            <a:cxnLst/>
            <a:rect l="l" t="t" r="r" b="b"/>
            <a:pathLst>
              <a:path w="1088025" h="1088025">
                <a:moveTo>
                  <a:pt x="0" y="0"/>
                </a:moveTo>
                <a:lnTo>
                  <a:pt x="1088026" y="0"/>
                </a:lnTo>
                <a:lnTo>
                  <a:pt x="1088026" y="1088025"/>
                </a:lnTo>
                <a:lnTo>
                  <a:pt x="0" y="1088025"/>
                </a:lnTo>
                <a:lnTo>
                  <a:pt x="0" y="0"/>
                </a:lnTo>
                <a:close/>
              </a:path>
            </a:pathLst>
          </a:custGeom>
          <a:blipFill>
            <a:blip r:embed="rId9"/>
            <a:stretch>
              <a:fillRect/>
            </a:stretch>
          </a:blipFill>
        </p:spPr>
      </p:sp>
      <p:sp>
        <p:nvSpPr>
          <p:cNvPr id="18" name="Freeform 18"/>
          <p:cNvSpPr/>
          <p:nvPr/>
        </p:nvSpPr>
        <p:spPr>
          <a:xfrm>
            <a:off x="9962823" y="7897025"/>
            <a:ext cx="1088025" cy="1088025"/>
          </a:xfrm>
          <a:custGeom>
            <a:avLst/>
            <a:gdLst/>
            <a:ahLst/>
            <a:cxnLst/>
            <a:rect l="l" t="t" r="r" b="b"/>
            <a:pathLst>
              <a:path w="1088025" h="1088025">
                <a:moveTo>
                  <a:pt x="0" y="0"/>
                </a:moveTo>
                <a:lnTo>
                  <a:pt x="1088026" y="0"/>
                </a:lnTo>
                <a:lnTo>
                  <a:pt x="1088026" y="1088026"/>
                </a:lnTo>
                <a:lnTo>
                  <a:pt x="0" y="1088026"/>
                </a:lnTo>
                <a:lnTo>
                  <a:pt x="0" y="0"/>
                </a:lnTo>
                <a:close/>
              </a:path>
            </a:pathLst>
          </a:custGeom>
          <a:blipFill>
            <a:blip r:embed="rId10"/>
            <a:stretch>
              <a:fillRect/>
            </a:stretch>
          </a:blipFill>
        </p:spPr>
      </p:sp>
      <p:sp>
        <p:nvSpPr>
          <p:cNvPr id="19" name="Freeform 19"/>
          <p:cNvSpPr/>
          <p:nvPr/>
        </p:nvSpPr>
        <p:spPr>
          <a:xfrm>
            <a:off x="9962823" y="5352710"/>
            <a:ext cx="1021660" cy="1021660"/>
          </a:xfrm>
          <a:custGeom>
            <a:avLst/>
            <a:gdLst/>
            <a:ahLst/>
            <a:cxnLst/>
            <a:rect l="l" t="t" r="r" b="b"/>
            <a:pathLst>
              <a:path w="1021660" h="1021660">
                <a:moveTo>
                  <a:pt x="0" y="0"/>
                </a:moveTo>
                <a:lnTo>
                  <a:pt x="1021660" y="0"/>
                </a:lnTo>
                <a:lnTo>
                  <a:pt x="1021660" y="1021660"/>
                </a:lnTo>
                <a:lnTo>
                  <a:pt x="0" y="1021660"/>
                </a:lnTo>
                <a:lnTo>
                  <a:pt x="0" y="0"/>
                </a:lnTo>
                <a:close/>
              </a:path>
            </a:pathLst>
          </a:custGeom>
          <a:blipFill>
            <a:blip r:embed="rId11"/>
            <a:stretch>
              <a:fillRect/>
            </a:stretch>
          </a:blipFill>
        </p:spPr>
      </p:sp>
      <p:sp>
        <p:nvSpPr>
          <p:cNvPr id="20" name="Freeform 20"/>
          <p:cNvSpPr/>
          <p:nvPr/>
        </p:nvSpPr>
        <p:spPr>
          <a:xfrm>
            <a:off x="9993945" y="9166026"/>
            <a:ext cx="959416" cy="970361"/>
          </a:xfrm>
          <a:custGeom>
            <a:avLst/>
            <a:gdLst/>
            <a:ahLst/>
            <a:cxnLst/>
            <a:rect l="l" t="t" r="r" b="b"/>
            <a:pathLst>
              <a:path w="959416" h="970361">
                <a:moveTo>
                  <a:pt x="0" y="0"/>
                </a:moveTo>
                <a:lnTo>
                  <a:pt x="959417" y="0"/>
                </a:lnTo>
                <a:lnTo>
                  <a:pt x="959417" y="970361"/>
                </a:lnTo>
                <a:lnTo>
                  <a:pt x="0" y="970361"/>
                </a:lnTo>
                <a:lnTo>
                  <a:pt x="0" y="0"/>
                </a:lnTo>
                <a:close/>
              </a:path>
            </a:pathLst>
          </a:custGeom>
          <a:blipFill>
            <a:blip r:embed="rId12"/>
            <a:stretch>
              <a:fillRect l="-24981" r="-27006"/>
            </a:stretch>
          </a:blipFill>
        </p:spPr>
      </p:sp>
      <p:sp>
        <p:nvSpPr>
          <p:cNvPr id="21" name="Freeform 21"/>
          <p:cNvSpPr/>
          <p:nvPr/>
        </p:nvSpPr>
        <p:spPr>
          <a:xfrm>
            <a:off x="157093" y="4302553"/>
            <a:ext cx="2479647" cy="690334"/>
          </a:xfrm>
          <a:custGeom>
            <a:avLst/>
            <a:gdLst/>
            <a:ahLst/>
            <a:cxnLst/>
            <a:rect l="l" t="t" r="r" b="b"/>
            <a:pathLst>
              <a:path w="2479647" h="690334">
                <a:moveTo>
                  <a:pt x="0" y="0"/>
                </a:moveTo>
                <a:lnTo>
                  <a:pt x="2479647" y="0"/>
                </a:lnTo>
                <a:lnTo>
                  <a:pt x="2479647" y="690334"/>
                </a:lnTo>
                <a:lnTo>
                  <a:pt x="0" y="690334"/>
                </a:lnTo>
                <a:lnTo>
                  <a:pt x="0" y="0"/>
                </a:lnTo>
                <a:close/>
              </a:path>
            </a:pathLst>
          </a:custGeom>
          <a:blipFill>
            <a:blip r:embed="rId13"/>
            <a:stretch>
              <a:fillRect l="-9143" t="-65628" r="-9495" b="-90060"/>
            </a:stretch>
          </a:blipFill>
        </p:spPr>
      </p:sp>
      <p:sp>
        <p:nvSpPr>
          <p:cNvPr id="22" name="Freeform 22"/>
          <p:cNvSpPr/>
          <p:nvPr/>
        </p:nvSpPr>
        <p:spPr>
          <a:xfrm>
            <a:off x="157093" y="5408824"/>
            <a:ext cx="2479647" cy="653640"/>
          </a:xfrm>
          <a:custGeom>
            <a:avLst/>
            <a:gdLst/>
            <a:ahLst/>
            <a:cxnLst/>
            <a:rect l="l" t="t" r="r" b="b"/>
            <a:pathLst>
              <a:path w="2479647" h="653640">
                <a:moveTo>
                  <a:pt x="0" y="0"/>
                </a:moveTo>
                <a:lnTo>
                  <a:pt x="2479647" y="0"/>
                </a:lnTo>
                <a:lnTo>
                  <a:pt x="2479647" y="653640"/>
                </a:lnTo>
                <a:lnTo>
                  <a:pt x="0" y="653640"/>
                </a:lnTo>
                <a:lnTo>
                  <a:pt x="0" y="0"/>
                </a:lnTo>
                <a:close/>
              </a:path>
            </a:pathLst>
          </a:custGeom>
          <a:blipFill>
            <a:blip r:embed="rId14"/>
            <a:stretch>
              <a:fillRect t="-74836" b="-78989"/>
            </a:stretch>
          </a:blipFill>
        </p:spPr>
      </p:sp>
      <p:sp>
        <p:nvSpPr>
          <p:cNvPr id="23" name="Freeform 23"/>
          <p:cNvSpPr/>
          <p:nvPr/>
        </p:nvSpPr>
        <p:spPr>
          <a:xfrm>
            <a:off x="394014" y="6842730"/>
            <a:ext cx="1868482" cy="1001409"/>
          </a:xfrm>
          <a:custGeom>
            <a:avLst/>
            <a:gdLst/>
            <a:ahLst/>
            <a:cxnLst/>
            <a:rect l="l" t="t" r="r" b="b"/>
            <a:pathLst>
              <a:path w="1868482" h="1001409">
                <a:moveTo>
                  <a:pt x="0" y="0"/>
                </a:moveTo>
                <a:lnTo>
                  <a:pt x="1868483" y="0"/>
                </a:lnTo>
                <a:lnTo>
                  <a:pt x="1868483" y="1001409"/>
                </a:lnTo>
                <a:lnTo>
                  <a:pt x="0" y="1001409"/>
                </a:lnTo>
                <a:lnTo>
                  <a:pt x="0" y="0"/>
                </a:lnTo>
                <a:close/>
              </a:path>
            </a:pathLst>
          </a:custGeom>
          <a:blipFill>
            <a:blip r:embed="rId15"/>
            <a:stretch>
              <a:fillRect/>
            </a:stretch>
          </a:blipFill>
        </p:spPr>
      </p:sp>
      <p:sp>
        <p:nvSpPr>
          <p:cNvPr id="24" name="TextBox 24"/>
          <p:cNvSpPr txBox="1"/>
          <p:nvPr/>
        </p:nvSpPr>
        <p:spPr>
          <a:xfrm>
            <a:off x="2893915" y="2799336"/>
            <a:ext cx="5629880" cy="1143000"/>
          </a:xfrm>
          <a:prstGeom prst="rect">
            <a:avLst/>
          </a:prstGeom>
        </p:spPr>
        <p:txBody>
          <a:bodyPr lIns="0" tIns="0" rIns="0" bIns="0" rtlCol="0" anchor="t">
            <a:spAutoFit/>
          </a:bodyPr>
          <a:lstStyle/>
          <a:p>
            <a:pPr algn="l">
              <a:lnSpc>
                <a:spcPts val="4200"/>
              </a:lnSpc>
            </a:pPr>
            <a:r>
              <a:rPr lang="en-US" sz="3000">
                <a:solidFill>
                  <a:srgbClr val="FFFFFF"/>
                </a:solidFill>
                <a:latin typeface="Evolventa"/>
                <a:ea typeface="Evolventa"/>
                <a:cs typeface="Evolventa"/>
                <a:sym typeface="Evolventa"/>
              </a:rPr>
              <a:t>1001-1500 rank in Times Higher Education Impact Rankings </a:t>
            </a:r>
          </a:p>
        </p:txBody>
      </p:sp>
      <p:sp>
        <p:nvSpPr>
          <p:cNvPr id="25" name="TextBox 25"/>
          <p:cNvSpPr txBox="1"/>
          <p:nvPr/>
        </p:nvSpPr>
        <p:spPr>
          <a:xfrm>
            <a:off x="11243763" y="2814867"/>
            <a:ext cx="5629880" cy="1143000"/>
          </a:xfrm>
          <a:prstGeom prst="rect">
            <a:avLst/>
          </a:prstGeom>
        </p:spPr>
        <p:txBody>
          <a:bodyPr lIns="0" tIns="0" rIns="0" bIns="0" rtlCol="0" anchor="t">
            <a:spAutoFit/>
          </a:bodyPr>
          <a:lstStyle/>
          <a:p>
            <a:pPr algn="l">
              <a:lnSpc>
                <a:spcPts val="4200"/>
              </a:lnSpc>
            </a:pPr>
            <a:r>
              <a:rPr lang="en-US" sz="3000">
                <a:solidFill>
                  <a:srgbClr val="FFFFFF"/>
                </a:solidFill>
                <a:latin typeface="Evolventa"/>
                <a:ea typeface="Evolventa"/>
                <a:cs typeface="Evolventa"/>
                <a:sym typeface="Evolventa"/>
              </a:rPr>
              <a:t>601-800 rank in SDG 5 Gender Equality</a:t>
            </a:r>
          </a:p>
        </p:txBody>
      </p:sp>
      <p:sp>
        <p:nvSpPr>
          <p:cNvPr id="26" name="TextBox 26"/>
          <p:cNvSpPr txBox="1"/>
          <p:nvPr/>
        </p:nvSpPr>
        <p:spPr>
          <a:xfrm>
            <a:off x="11243763" y="4016030"/>
            <a:ext cx="5629880" cy="1143000"/>
          </a:xfrm>
          <a:prstGeom prst="rect">
            <a:avLst/>
          </a:prstGeom>
        </p:spPr>
        <p:txBody>
          <a:bodyPr lIns="0" tIns="0" rIns="0" bIns="0" rtlCol="0" anchor="t">
            <a:spAutoFit/>
          </a:bodyPr>
          <a:lstStyle/>
          <a:p>
            <a:pPr algn="l">
              <a:lnSpc>
                <a:spcPts val="4200"/>
              </a:lnSpc>
            </a:pPr>
            <a:r>
              <a:rPr lang="en-US" sz="3000">
                <a:solidFill>
                  <a:srgbClr val="FFFFFF"/>
                </a:solidFill>
                <a:latin typeface="Evolventa"/>
                <a:ea typeface="Evolventa"/>
                <a:cs typeface="Evolventa"/>
                <a:sym typeface="Evolventa"/>
              </a:rPr>
              <a:t>601-800 rank in SDG 8 Decent Work and Economic Growth</a:t>
            </a:r>
          </a:p>
        </p:txBody>
      </p:sp>
      <p:sp>
        <p:nvSpPr>
          <p:cNvPr id="27" name="TextBox 27"/>
          <p:cNvSpPr txBox="1"/>
          <p:nvPr/>
        </p:nvSpPr>
        <p:spPr>
          <a:xfrm>
            <a:off x="11243763" y="6514813"/>
            <a:ext cx="5629880" cy="1143000"/>
          </a:xfrm>
          <a:prstGeom prst="rect">
            <a:avLst/>
          </a:prstGeom>
        </p:spPr>
        <p:txBody>
          <a:bodyPr lIns="0" tIns="0" rIns="0" bIns="0" rtlCol="0" anchor="t">
            <a:spAutoFit/>
          </a:bodyPr>
          <a:lstStyle/>
          <a:p>
            <a:pPr algn="l">
              <a:lnSpc>
                <a:spcPts val="4200"/>
              </a:lnSpc>
            </a:pPr>
            <a:r>
              <a:rPr lang="en-US" sz="3000">
                <a:solidFill>
                  <a:srgbClr val="FFFFFF"/>
                </a:solidFill>
                <a:latin typeface="Evolventa"/>
                <a:ea typeface="Evolventa"/>
                <a:cs typeface="Evolventa"/>
                <a:sym typeface="Evolventa"/>
              </a:rPr>
              <a:t>601-800 rank in SDG 10 Reduced Inequalities</a:t>
            </a:r>
          </a:p>
        </p:txBody>
      </p:sp>
      <p:sp>
        <p:nvSpPr>
          <p:cNvPr id="28" name="TextBox 28"/>
          <p:cNvSpPr txBox="1"/>
          <p:nvPr/>
        </p:nvSpPr>
        <p:spPr>
          <a:xfrm>
            <a:off x="11243763" y="7793338"/>
            <a:ext cx="6015537" cy="1143000"/>
          </a:xfrm>
          <a:prstGeom prst="rect">
            <a:avLst/>
          </a:prstGeom>
        </p:spPr>
        <p:txBody>
          <a:bodyPr lIns="0" tIns="0" rIns="0" bIns="0" rtlCol="0" anchor="t">
            <a:spAutoFit/>
          </a:bodyPr>
          <a:lstStyle/>
          <a:p>
            <a:pPr algn="l">
              <a:lnSpc>
                <a:spcPts val="4200"/>
              </a:lnSpc>
            </a:pPr>
            <a:r>
              <a:rPr lang="en-US" sz="3000">
                <a:solidFill>
                  <a:srgbClr val="FFFFFF"/>
                </a:solidFill>
                <a:latin typeface="Evolventa"/>
                <a:ea typeface="Evolventa"/>
                <a:cs typeface="Evolventa"/>
                <a:sym typeface="Evolventa"/>
              </a:rPr>
              <a:t>601-800 rank in</a:t>
            </a:r>
            <a:r>
              <a:rPr lang="en-US" sz="3000" b="1">
                <a:solidFill>
                  <a:srgbClr val="FFFFFF"/>
                </a:solidFill>
                <a:latin typeface="Evolventa Bold"/>
                <a:ea typeface="Evolventa Bold"/>
                <a:cs typeface="Evolventa Bold"/>
                <a:sym typeface="Evolventa Bold"/>
              </a:rPr>
              <a:t> </a:t>
            </a:r>
            <a:r>
              <a:rPr lang="en-US" sz="3000">
                <a:solidFill>
                  <a:srgbClr val="FFFFFF"/>
                </a:solidFill>
                <a:latin typeface="Evolventa"/>
                <a:ea typeface="Evolventa"/>
                <a:cs typeface="Evolventa"/>
                <a:sym typeface="Evolventa"/>
              </a:rPr>
              <a:t>SDG 16 Peace, Justice and Strong Institutions</a:t>
            </a:r>
          </a:p>
        </p:txBody>
      </p:sp>
      <p:sp>
        <p:nvSpPr>
          <p:cNvPr id="29" name="TextBox 29"/>
          <p:cNvSpPr txBox="1"/>
          <p:nvPr/>
        </p:nvSpPr>
        <p:spPr>
          <a:xfrm>
            <a:off x="11243763" y="5231370"/>
            <a:ext cx="5629880" cy="1143000"/>
          </a:xfrm>
          <a:prstGeom prst="rect">
            <a:avLst/>
          </a:prstGeom>
        </p:spPr>
        <p:txBody>
          <a:bodyPr lIns="0" tIns="0" rIns="0" bIns="0" rtlCol="0" anchor="t">
            <a:spAutoFit/>
          </a:bodyPr>
          <a:lstStyle/>
          <a:p>
            <a:pPr algn="l">
              <a:lnSpc>
                <a:spcPts val="4200"/>
              </a:lnSpc>
            </a:pPr>
            <a:r>
              <a:rPr lang="en-US" sz="3000">
                <a:solidFill>
                  <a:srgbClr val="FFFFFF"/>
                </a:solidFill>
                <a:latin typeface="Evolventa"/>
                <a:ea typeface="Evolventa"/>
                <a:cs typeface="Evolventa"/>
                <a:sym typeface="Evolventa"/>
              </a:rPr>
              <a:t>801-1000 rank inSDG 8 Decent Work and Economic Growth</a:t>
            </a:r>
          </a:p>
        </p:txBody>
      </p:sp>
      <p:sp>
        <p:nvSpPr>
          <p:cNvPr id="30" name="TextBox 30"/>
          <p:cNvSpPr txBox="1"/>
          <p:nvPr/>
        </p:nvSpPr>
        <p:spPr>
          <a:xfrm>
            <a:off x="11243763" y="8993387"/>
            <a:ext cx="6015537" cy="1143000"/>
          </a:xfrm>
          <a:prstGeom prst="rect">
            <a:avLst/>
          </a:prstGeom>
        </p:spPr>
        <p:txBody>
          <a:bodyPr lIns="0" tIns="0" rIns="0" bIns="0" rtlCol="0" anchor="t">
            <a:spAutoFit/>
          </a:bodyPr>
          <a:lstStyle/>
          <a:p>
            <a:pPr algn="l">
              <a:lnSpc>
                <a:spcPts val="4200"/>
              </a:lnSpc>
            </a:pPr>
            <a:r>
              <a:rPr lang="en-US" sz="3000">
                <a:solidFill>
                  <a:srgbClr val="FFFFFF"/>
                </a:solidFill>
                <a:latin typeface="Evolventa"/>
                <a:ea typeface="Evolventa"/>
                <a:cs typeface="Evolventa"/>
                <a:sym typeface="Evolventa"/>
              </a:rPr>
              <a:t>1001-1500 rank in SDG 17 Partnerships for the Goals</a:t>
            </a:r>
          </a:p>
        </p:txBody>
      </p:sp>
      <p:sp>
        <p:nvSpPr>
          <p:cNvPr id="31" name="TextBox 31"/>
          <p:cNvSpPr txBox="1"/>
          <p:nvPr/>
        </p:nvSpPr>
        <p:spPr>
          <a:xfrm>
            <a:off x="2893915" y="4027699"/>
            <a:ext cx="5629880" cy="1143000"/>
          </a:xfrm>
          <a:prstGeom prst="rect">
            <a:avLst/>
          </a:prstGeom>
        </p:spPr>
        <p:txBody>
          <a:bodyPr lIns="0" tIns="0" rIns="0" bIns="0" rtlCol="0" anchor="t">
            <a:spAutoFit/>
          </a:bodyPr>
          <a:lstStyle/>
          <a:p>
            <a:pPr algn="l">
              <a:lnSpc>
                <a:spcPts val="4200"/>
              </a:lnSpc>
            </a:pPr>
            <a:r>
              <a:rPr lang="en-US" sz="3000">
                <a:solidFill>
                  <a:srgbClr val="FFFFFF"/>
                </a:solidFill>
                <a:latin typeface="Evolventa"/>
                <a:ea typeface="Evolventa"/>
                <a:cs typeface="Evolventa"/>
                <a:sym typeface="Evolventa"/>
              </a:rPr>
              <a:t>601+ rank in QS Europe University Rankings</a:t>
            </a:r>
          </a:p>
        </p:txBody>
      </p:sp>
      <p:sp>
        <p:nvSpPr>
          <p:cNvPr id="32" name="TextBox 32"/>
          <p:cNvSpPr txBox="1"/>
          <p:nvPr/>
        </p:nvSpPr>
        <p:spPr>
          <a:xfrm>
            <a:off x="2893915" y="5200310"/>
            <a:ext cx="5629880" cy="1143000"/>
          </a:xfrm>
          <a:prstGeom prst="rect">
            <a:avLst/>
          </a:prstGeom>
        </p:spPr>
        <p:txBody>
          <a:bodyPr lIns="0" tIns="0" rIns="0" bIns="0" rtlCol="0" anchor="t">
            <a:spAutoFit/>
          </a:bodyPr>
          <a:lstStyle/>
          <a:p>
            <a:pPr algn="l">
              <a:lnSpc>
                <a:spcPts val="4200"/>
              </a:lnSpc>
            </a:pPr>
            <a:r>
              <a:rPr lang="en-US" sz="3000" dirty="0">
                <a:solidFill>
                  <a:srgbClr val="FFFFFF"/>
                </a:solidFill>
                <a:latin typeface="Evolventa"/>
                <a:ea typeface="Evolventa"/>
                <a:cs typeface="Evolventa"/>
                <a:sym typeface="Evolventa"/>
              </a:rPr>
              <a:t>7204 rank in </a:t>
            </a:r>
            <a:r>
              <a:rPr lang="en-US" sz="3000" dirty="0" err="1">
                <a:solidFill>
                  <a:srgbClr val="FFFFFF"/>
                </a:solidFill>
                <a:latin typeface="Evolventa"/>
                <a:ea typeface="Evolventa"/>
                <a:cs typeface="Evolventa"/>
                <a:sym typeface="Evolventa"/>
              </a:rPr>
              <a:t>Webometrics</a:t>
            </a:r>
            <a:r>
              <a:rPr lang="en-US" sz="3000" dirty="0">
                <a:solidFill>
                  <a:srgbClr val="FFFFFF"/>
                </a:solidFill>
                <a:latin typeface="Evolventa"/>
                <a:ea typeface="Evolventa"/>
                <a:cs typeface="Evolventa"/>
                <a:sym typeface="Evolventa"/>
              </a:rPr>
              <a:t> Ranking of World Universities</a:t>
            </a:r>
          </a:p>
        </p:txBody>
      </p:sp>
      <p:sp>
        <p:nvSpPr>
          <p:cNvPr id="33" name="TextBox 33"/>
          <p:cNvSpPr txBox="1"/>
          <p:nvPr/>
        </p:nvSpPr>
        <p:spPr>
          <a:xfrm>
            <a:off x="2893915" y="6429034"/>
            <a:ext cx="5629880" cy="1676400"/>
          </a:xfrm>
          <a:prstGeom prst="rect">
            <a:avLst/>
          </a:prstGeom>
        </p:spPr>
        <p:txBody>
          <a:bodyPr lIns="0" tIns="0" rIns="0" bIns="0" rtlCol="0" anchor="t">
            <a:spAutoFit/>
          </a:bodyPr>
          <a:lstStyle/>
          <a:p>
            <a:pPr algn="l">
              <a:lnSpc>
                <a:spcPts val="4200"/>
              </a:lnSpc>
            </a:pPr>
            <a:r>
              <a:rPr lang="en-US" sz="3000">
                <a:solidFill>
                  <a:srgbClr val="FFFFFF"/>
                </a:solidFill>
                <a:latin typeface="Evolventa"/>
                <a:ea typeface="Evolventa"/>
                <a:cs typeface="Evolventa"/>
                <a:sym typeface="Evolventa"/>
              </a:rPr>
              <a:t>3792 rank in Google Scholar Top Universities by Citations in Top Google Scholar profiles</a:t>
            </a:r>
          </a:p>
        </p:txBody>
      </p:sp>
      <p:sp>
        <p:nvSpPr>
          <p:cNvPr id="34" name="Freeform 34"/>
          <p:cNvSpPr/>
          <p:nvPr/>
        </p:nvSpPr>
        <p:spPr>
          <a:xfrm>
            <a:off x="394014" y="8665321"/>
            <a:ext cx="1868482" cy="1001409"/>
          </a:xfrm>
          <a:custGeom>
            <a:avLst/>
            <a:gdLst/>
            <a:ahLst/>
            <a:cxnLst/>
            <a:rect l="l" t="t" r="r" b="b"/>
            <a:pathLst>
              <a:path w="1868482" h="1001409">
                <a:moveTo>
                  <a:pt x="0" y="0"/>
                </a:moveTo>
                <a:lnTo>
                  <a:pt x="1868483" y="0"/>
                </a:lnTo>
                <a:lnTo>
                  <a:pt x="1868483" y="1001409"/>
                </a:lnTo>
                <a:lnTo>
                  <a:pt x="0" y="1001409"/>
                </a:lnTo>
                <a:lnTo>
                  <a:pt x="0" y="0"/>
                </a:lnTo>
                <a:close/>
              </a:path>
            </a:pathLst>
          </a:custGeom>
          <a:blipFill>
            <a:blip r:embed="rId15"/>
            <a:stretch>
              <a:fillRect/>
            </a:stretch>
          </a:blipFill>
        </p:spPr>
      </p:sp>
      <p:sp>
        <p:nvSpPr>
          <p:cNvPr id="35" name="TextBox 35"/>
          <p:cNvSpPr txBox="1"/>
          <p:nvPr/>
        </p:nvSpPr>
        <p:spPr>
          <a:xfrm>
            <a:off x="2893915" y="8191159"/>
            <a:ext cx="6250085" cy="1676400"/>
          </a:xfrm>
          <a:prstGeom prst="rect">
            <a:avLst/>
          </a:prstGeom>
        </p:spPr>
        <p:txBody>
          <a:bodyPr lIns="0" tIns="0" rIns="0" bIns="0" rtlCol="0" anchor="t">
            <a:spAutoFit/>
          </a:bodyPr>
          <a:lstStyle/>
          <a:p>
            <a:pPr algn="l">
              <a:lnSpc>
                <a:spcPts val="4200"/>
              </a:lnSpc>
            </a:pPr>
            <a:r>
              <a:rPr lang="en-US" sz="3000">
                <a:solidFill>
                  <a:srgbClr val="FFFFFF"/>
                </a:solidFill>
                <a:latin typeface="Evolventa"/>
                <a:ea typeface="Evolventa"/>
                <a:cs typeface="Evolventa"/>
                <a:sym typeface="Evolventa"/>
              </a:rPr>
              <a:t>265-266 rank in Google Scholar Institutional Repositories by Google Scholar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grpSp>
        <p:nvGrpSpPr>
          <p:cNvPr id="2" name="Group 2"/>
          <p:cNvGrpSpPr/>
          <p:nvPr/>
        </p:nvGrpSpPr>
        <p:grpSpPr>
          <a:xfrm>
            <a:off x="-139578" y="2952713"/>
            <a:ext cx="18772008" cy="7674356"/>
            <a:chOff x="0" y="0"/>
            <a:chExt cx="44576135" cy="18223577"/>
          </a:xfrm>
        </p:grpSpPr>
        <p:sp>
          <p:nvSpPr>
            <p:cNvPr id="3" name="Freeform 3"/>
            <p:cNvSpPr/>
            <p:nvPr/>
          </p:nvSpPr>
          <p:spPr>
            <a:xfrm>
              <a:off x="72390" y="72390"/>
              <a:ext cx="44431356" cy="18078797"/>
            </a:xfrm>
            <a:custGeom>
              <a:avLst/>
              <a:gdLst/>
              <a:ahLst/>
              <a:cxnLst/>
              <a:rect l="l" t="t" r="r" b="b"/>
              <a:pathLst>
                <a:path w="44431356" h="18078797">
                  <a:moveTo>
                    <a:pt x="0" y="0"/>
                  </a:moveTo>
                  <a:lnTo>
                    <a:pt x="44431356" y="0"/>
                  </a:lnTo>
                  <a:lnTo>
                    <a:pt x="44431356" y="18078797"/>
                  </a:lnTo>
                  <a:lnTo>
                    <a:pt x="0" y="18078797"/>
                  </a:lnTo>
                  <a:lnTo>
                    <a:pt x="0" y="0"/>
                  </a:lnTo>
                  <a:close/>
                </a:path>
              </a:pathLst>
            </a:custGeom>
            <a:solidFill>
              <a:srgbClr val="EBEFF2"/>
            </a:solidFill>
          </p:spPr>
        </p:sp>
        <p:sp>
          <p:nvSpPr>
            <p:cNvPr id="4" name="Freeform 4"/>
            <p:cNvSpPr/>
            <p:nvPr/>
          </p:nvSpPr>
          <p:spPr>
            <a:xfrm>
              <a:off x="0" y="0"/>
              <a:ext cx="44576135" cy="18223576"/>
            </a:xfrm>
            <a:custGeom>
              <a:avLst/>
              <a:gdLst/>
              <a:ahLst/>
              <a:cxnLst/>
              <a:rect l="l" t="t" r="r" b="b"/>
              <a:pathLst>
                <a:path w="44576135" h="18223576">
                  <a:moveTo>
                    <a:pt x="44431356" y="18078797"/>
                  </a:moveTo>
                  <a:lnTo>
                    <a:pt x="44576135" y="18078797"/>
                  </a:lnTo>
                  <a:lnTo>
                    <a:pt x="44576135" y="18223576"/>
                  </a:lnTo>
                  <a:lnTo>
                    <a:pt x="44431356" y="18223576"/>
                  </a:lnTo>
                  <a:lnTo>
                    <a:pt x="44431356" y="18078797"/>
                  </a:lnTo>
                  <a:close/>
                  <a:moveTo>
                    <a:pt x="0" y="144780"/>
                  </a:moveTo>
                  <a:lnTo>
                    <a:pt x="144780" y="144780"/>
                  </a:lnTo>
                  <a:lnTo>
                    <a:pt x="144780" y="18078797"/>
                  </a:lnTo>
                  <a:lnTo>
                    <a:pt x="0" y="18078797"/>
                  </a:lnTo>
                  <a:lnTo>
                    <a:pt x="0" y="144780"/>
                  </a:lnTo>
                  <a:close/>
                  <a:moveTo>
                    <a:pt x="0" y="18078797"/>
                  </a:moveTo>
                  <a:lnTo>
                    <a:pt x="144780" y="18078797"/>
                  </a:lnTo>
                  <a:lnTo>
                    <a:pt x="144780" y="18223576"/>
                  </a:lnTo>
                  <a:lnTo>
                    <a:pt x="0" y="18223576"/>
                  </a:lnTo>
                  <a:lnTo>
                    <a:pt x="0" y="18078797"/>
                  </a:lnTo>
                  <a:close/>
                  <a:moveTo>
                    <a:pt x="44431356" y="144780"/>
                  </a:moveTo>
                  <a:lnTo>
                    <a:pt x="44576135" y="144780"/>
                  </a:lnTo>
                  <a:lnTo>
                    <a:pt x="44576135" y="18078797"/>
                  </a:lnTo>
                  <a:lnTo>
                    <a:pt x="44431356" y="18078797"/>
                  </a:lnTo>
                  <a:lnTo>
                    <a:pt x="44431356" y="144780"/>
                  </a:lnTo>
                  <a:close/>
                  <a:moveTo>
                    <a:pt x="144780" y="18078797"/>
                  </a:moveTo>
                  <a:lnTo>
                    <a:pt x="44431356" y="18078797"/>
                  </a:lnTo>
                  <a:lnTo>
                    <a:pt x="44431356" y="18223576"/>
                  </a:lnTo>
                  <a:lnTo>
                    <a:pt x="144780" y="18223576"/>
                  </a:lnTo>
                  <a:lnTo>
                    <a:pt x="144780" y="18078797"/>
                  </a:lnTo>
                  <a:close/>
                  <a:moveTo>
                    <a:pt x="44431356" y="0"/>
                  </a:moveTo>
                  <a:lnTo>
                    <a:pt x="44576135" y="0"/>
                  </a:lnTo>
                  <a:lnTo>
                    <a:pt x="44576135" y="144780"/>
                  </a:lnTo>
                  <a:lnTo>
                    <a:pt x="44431356" y="144780"/>
                  </a:lnTo>
                  <a:lnTo>
                    <a:pt x="44431356" y="0"/>
                  </a:lnTo>
                  <a:close/>
                  <a:moveTo>
                    <a:pt x="0" y="0"/>
                  </a:moveTo>
                  <a:lnTo>
                    <a:pt x="144780" y="0"/>
                  </a:lnTo>
                  <a:lnTo>
                    <a:pt x="144780" y="144780"/>
                  </a:lnTo>
                  <a:lnTo>
                    <a:pt x="0" y="144780"/>
                  </a:lnTo>
                  <a:lnTo>
                    <a:pt x="0" y="0"/>
                  </a:lnTo>
                  <a:close/>
                  <a:moveTo>
                    <a:pt x="144780" y="0"/>
                  </a:moveTo>
                  <a:lnTo>
                    <a:pt x="44431356" y="0"/>
                  </a:lnTo>
                  <a:lnTo>
                    <a:pt x="44431356" y="144780"/>
                  </a:lnTo>
                  <a:lnTo>
                    <a:pt x="144780" y="144780"/>
                  </a:lnTo>
                  <a:lnTo>
                    <a:pt x="144780" y="0"/>
                  </a:lnTo>
                  <a:close/>
                </a:path>
              </a:pathLst>
            </a:custGeom>
            <a:solidFill>
              <a:srgbClr val="2E414D"/>
            </a:solidFill>
          </p:spPr>
        </p:sp>
      </p:grpSp>
      <p:sp>
        <p:nvSpPr>
          <p:cNvPr id="5" name="Freeform 5"/>
          <p:cNvSpPr/>
          <p:nvPr/>
        </p:nvSpPr>
        <p:spPr>
          <a:xfrm rot="-1761785">
            <a:off x="15641140" y="7972762"/>
            <a:ext cx="4417357" cy="4144284"/>
          </a:xfrm>
          <a:custGeom>
            <a:avLst/>
            <a:gdLst/>
            <a:ahLst/>
            <a:cxnLst/>
            <a:rect l="l" t="t" r="r" b="b"/>
            <a:pathLst>
              <a:path w="4417357" h="4144284">
                <a:moveTo>
                  <a:pt x="0" y="0"/>
                </a:moveTo>
                <a:lnTo>
                  <a:pt x="4417357" y="0"/>
                </a:lnTo>
                <a:lnTo>
                  <a:pt x="4417357" y="4144283"/>
                </a:lnTo>
                <a:lnTo>
                  <a:pt x="0" y="41442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728972" y="475591"/>
            <a:ext cx="2402254" cy="1859734"/>
          </a:xfrm>
          <a:custGeom>
            <a:avLst/>
            <a:gdLst/>
            <a:ahLst/>
            <a:cxnLst/>
            <a:rect l="l" t="t" r="r" b="b"/>
            <a:pathLst>
              <a:path w="2402254" h="1859734">
                <a:moveTo>
                  <a:pt x="0" y="0"/>
                </a:moveTo>
                <a:lnTo>
                  <a:pt x="2402253" y="0"/>
                </a:lnTo>
                <a:lnTo>
                  <a:pt x="2402253" y="1859735"/>
                </a:lnTo>
                <a:lnTo>
                  <a:pt x="0" y="1859735"/>
                </a:lnTo>
                <a:lnTo>
                  <a:pt x="0" y="0"/>
                </a:lnTo>
                <a:close/>
              </a:path>
            </a:pathLst>
          </a:custGeom>
          <a:blipFill>
            <a:blip r:embed="rId4"/>
            <a:stretch>
              <a:fillRect/>
            </a:stretch>
          </a:blipFill>
        </p:spPr>
      </p:sp>
      <p:sp>
        <p:nvSpPr>
          <p:cNvPr id="7" name="TextBox 7"/>
          <p:cNvSpPr txBox="1"/>
          <p:nvPr/>
        </p:nvSpPr>
        <p:spPr>
          <a:xfrm>
            <a:off x="112684" y="4357036"/>
            <a:ext cx="11766496" cy="6015355"/>
          </a:xfrm>
          <a:prstGeom prst="rect">
            <a:avLst/>
          </a:prstGeom>
        </p:spPr>
        <p:txBody>
          <a:bodyPr lIns="0" tIns="0" rIns="0" bIns="0" rtlCol="0" anchor="t">
            <a:spAutoFit/>
          </a:bodyPr>
          <a:lstStyle/>
          <a:p>
            <a:pPr marL="604518" lvl="1" indent="-302259" algn="l">
              <a:lnSpc>
                <a:spcPts val="3919"/>
              </a:lnSpc>
              <a:buAutoNum type="arabicPeriod"/>
            </a:pPr>
            <a:r>
              <a:rPr lang="en-US" sz="2799" b="1" spc="363">
                <a:solidFill>
                  <a:srgbClr val="304F8C"/>
                </a:solidFill>
                <a:latin typeface="Evolventa Bold"/>
                <a:ea typeface="Evolventa Bold"/>
                <a:cs typeface="Evolventa Bold"/>
                <a:sym typeface="Evolventa Bold"/>
              </a:rPr>
              <a:t>Magna Charta Universitatum </a:t>
            </a:r>
            <a:r>
              <a:rPr lang="en-US" sz="2799" b="1" spc="363">
                <a:solidFill>
                  <a:srgbClr val="0000FF"/>
                </a:solidFill>
                <a:latin typeface="Evolventa Bold"/>
                <a:ea typeface="Evolventa Bold"/>
                <a:cs typeface="Evolventa Bold"/>
                <a:sym typeface="Evolventa Bold"/>
              </a:rPr>
              <a:t>(OMCU)</a:t>
            </a:r>
          </a:p>
          <a:p>
            <a:pPr marL="604518" lvl="1" indent="-302259" algn="l">
              <a:lnSpc>
                <a:spcPts val="3919"/>
              </a:lnSpc>
              <a:buAutoNum type="arabicPeriod"/>
            </a:pPr>
            <a:r>
              <a:rPr lang="en-US" sz="2799" b="1" spc="363">
                <a:solidFill>
                  <a:srgbClr val="304F8C"/>
                </a:solidFill>
                <a:latin typeface="Evolventa Bold"/>
                <a:ea typeface="Evolventa Bold"/>
                <a:cs typeface="Evolventa Bold"/>
                <a:sym typeface="Evolventa Bold"/>
              </a:rPr>
              <a:t>European University Association </a:t>
            </a:r>
            <a:r>
              <a:rPr lang="en-US" sz="2799" b="1" spc="363">
                <a:solidFill>
                  <a:srgbClr val="0000FF"/>
                </a:solidFill>
                <a:latin typeface="Evolventa Bold"/>
                <a:ea typeface="Evolventa Bold"/>
                <a:cs typeface="Evolventa Bold"/>
                <a:sym typeface="Evolventa Bold"/>
              </a:rPr>
              <a:t>(EUA)</a:t>
            </a:r>
          </a:p>
          <a:p>
            <a:pPr marL="604518" lvl="1" indent="-302259" algn="l">
              <a:lnSpc>
                <a:spcPts val="3919"/>
              </a:lnSpc>
              <a:buAutoNum type="arabicPeriod"/>
            </a:pPr>
            <a:r>
              <a:rPr lang="en-US" sz="2799" b="1" spc="363">
                <a:solidFill>
                  <a:srgbClr val="304F8C"/>
                </a:solidFill>
                <a:latin typeface="Evolventa Bold"/>
                <a:ea typeface="Evolventa Bold"/>
                <a:cs typeface="Evolventa Bold"/>
                <a:sym typeface="Evolventa Bold"/>
              </a:rPr>
              <a:t>Francophone University Agency </a:t>
            </a:r>
            <a:r>
              <a:rPr lang="en-US" sz="2799" b="1" spc="363">
                <a:solidFill>
                  <a:srgbClr val="0000FF"/>
                </a:solidFill>
                <a:latin typeface="Evolventa Bold"/>
                <a:ea typeface="Evolventa Bold"/>
                <a:cs typeface="Evolventa Bold"/>
                <a:sym typeface="Evolventa Bold"/>
              </a:rPr>
              <a:t>(AUF)</a:t>
            </a:r>
          </a:p>
          <a:p>
            <a:pPr marL="604518" lvl="1" indent="-302259" algn="l">
              <a:lnSpc>
                <a:spcPts val="3919"/>
              </a:lnSpc>
              <a:buAutoNum type="arabicPeriod"/>
            </a:pPr>
            <a:r>
              <a:rPr lang="en-US" sz="2799" b="1" spc="363">
                <a:solidFill>
                  <a:srgbClr val="304F8C"/>
                </a:solidFill>
                <a:latin typeface="Evolventa Bold"/>
                <a:ea typeface="Evolventa Bold"/>
                <a:cs typeface="Evolventa Bold"/>
                <a:sym typeface="Evolventa Bold"/>
              </a:rPr>
              <a:t>Baltic University Program </a:t>
            </a:r>
            <a:r>
              <a:rPr lang="en-US" sz="2799" b="1" spc="363">
                <a:solidFill>
                  <a:srgbClr val="0000FF"/>
                </a:solidFill>
                <a:latin typeface="Evolventa Bold"/>
                <a:ea typeface="Evolventa Bold"/>
                <a:cs typeface="Evolventa Bold"/>
                <a:sym typeface="Evolventa Bold"/>
              </a:rPr>
              <a:t>(BUP)</a:t>
            </a:r>
          </a:p>
          <a:p>
            <a:pPr marL="604518" lvl="1" indent="-302259" algn="l">
              <a:lnSpc>
                <a:spcPts val="3919"/>
              </a:lnSpc>
              <a:buAutoNum type="arabicPeriod"/>
            </a:pPr>
            <a:r>
              <a:rPr lang="en-US" sz="2799" b="1" spc="363">
                <a:solidFill>
                  <a:srgbClr val="304F8C"/>
                </a:solidFill>
                <a:latin typeface="Evolventa Bold"/>
                <a:ea typeface="Evolventa Bold"/>
                <a:cs typeface="Evolventa Bold"/>
                <a:sym typeface="Evolventa Bold"/>
              </a:rPr>
              <a:t>Organization of Economic Co-operation and Development </a:t>
            </a:r>
            <a:r>
              <a:rPr lang="en-US" sz="2799" b="1" spc="363">
                <a:solidFill>
                  <a:srgbClr val="0000FF"/>
                </a:solidFill>
                <a:latin typeface="Evolventa Bold"/>
                <a:ea typeface="Evolventa Bold"/>
                <a:cs typeface="Evolventa Bold"/>
                <a:sym typeface="Evolventa Bold"/>
              </a:rPr>
              <a:t>(OECD)</a:t>
            </a:r>
          </a:p>
          <a:p>
            <a:pPr marL="604518" lvl="1" indent="-302259" algn="l">
              <a:lnSpc>
                <a:spcPts val="3919"/>
              </a:lnSpc>
              <a:buAutoNum type="arabicPeriod"/>
            </a:pPr>
            <a:r>
              <a:rPr lang="en-US" sz="2799" b="1" spc="363">
                <a:solidFill>
                  <a:srgbClr val="304F8C"/>
                </a:solidFill>
                <a:latin typeface="Evolventa Bold"/>
                <a:ea typeface="Evolventa Bold"/>
                <a:cs typeface="Evolventa Bold"/>
                <a:sym typeface="Evolventa Bold"/>
              </a:rPr>
              <a:t>International Association of Schools and Institutes of Administration </a:t>
            </a:r>
            <a:r>
              <a:rPr lang="en-US" sz="2799" b="1" spc="363">
                <a:solidFill>
                  <a:srgbClr val="0000FF"/>
                </a:solidFill>
                <a:latin typeface="Evolventa Bold"/>
                <a:ea typeface="Evolventa Bold"/>
                <a:cs typeface="Evolventa Bold"/>
                <a:sym typeface="Evolventa Bold"/>
              </a:rPr>
              <a:t>(IASIA)</a:t>
            </a:r>
          </a:p>
          <a:p>
            <a:pPr marL="604518" lvl="1" indent="-302259" algn="l">
              <a:lnSpc>
                <a:spcPts val="3919"/>
              </a:lnSpc>
              <a:buAutoNum type="arabicPeriod"/>
            </a:pPr>
            <a:r>
              <a:rPr lang="en-US" sz="2799" b="1" spc="363">
                <a:solidFill>
                  <a:srgbClr val="304F8C"/>
                </a:solidFill>
                <a:latin typeface="Evolventa Bold"/>
                <a:ea typeface="Evolventa Bold"/>
                <a:cs typeface="Evolventa Bold"/>
                <a:sym typeface="Evolventa Bold"/>
              </a:rPr>
              <a:t>Association of European Border Regions </a:t>
            </a:r>
            <a:r>
              <a:rPr lang="en-US" sz="2799" b="1" spc="363">
                <a:solidFill>
                  <a:srgbClr val="0000FF"/>
                </a:solidFill>
                <a:latin typeface="Evolventa Bold"/>
                <a:ea typeface="Evolventa Bold"/>
                <a:cs typeface="Evolventa Bold"/>
                <a:sym typeface="Evolventa Bold"/>
              </a:rPr>
              <a:t>(AEBR)</a:t>
            </a:r>
          </a:p>
          <a:p>
            <a:pPr marL="604518" lvl="1" indent="-302259" algn="l">
              <a:lnSpc>
                <a:spcPts val="3919"/>
              </a:lnSpc>
              <a:buAutoNum type="arabicPeriod"/>
            </a:pPr>
            <a:r>
              <a:rPr lang="en-US" sz="2799" b="1" spc="363">
                <a:solidFill>
                  <a:srgbClr val="304F8C"/>
                </a:solidFill>
                <a:latin typeface="Evolventa Bold"/>
                <a:ea typeface="Evolventa Bold"/>
                <a:cs typeface="Evolventa Bold"/>
                <a:sym typeface="Evolventa Bold"/>
              </a:rPr>
              <a:t>European Research Center for Information Systems </a:t>
            </a:r>
            <a:r>
              <a:rPr lang="en-US" sz="2799" b="1" spc="363">
                <a:solidFill>
                  <a:srgbClr val="0000FF"/>
                </a:solidFill>
                <a:latin typeface="Evolventa Bold"/>
                <a:ea typeface="Evolventa Bold"/>
                <a:cs typeface="Evolventa Bold"/>
                <a:sym typeface="Evolventa Bold"/>
              </a:rPr>
              <a:t>(ERCIS)</a:t>
            </a:r>
          </a:p>
        </p:txBody>
      </p:sp>
      <p:sp>
        <p:nvSpPr>
          <p:cNvPr id="8" name="Freeform 8"/>
          <p:cNvSpPr/>
          <p:nvPr/>
        </p:nvSpPr>
        <p:spPr>
          <a:xfrm>
            <a:off x="11879179" y="4246864"/>
            <a:ext cx="2699740" cy="1201889"/>
          </a:xfrm>
          <a:custGeom>
            <a:avLst/>
            <a:gdLst/>
            <a:ahLst/>
            <a:cxnLst/>
            <a:rect l="l" t="t" r="r" b="b"/>
            <a:pathLst>
              <a:path w="2699740" h="1201889">
                <a:moveTo>
                  <a:pt x="0" y="0"/>
                </a:moveTo>
                <a:lnTo>
                  <a:pt x="2699740" y="0"/>
                </a:lnTo>
                <a:lnTo>
                  <a:pt x="2699740" y="1201889"/>
                </a:lnTo>
                <a:lnTo>
                  <a:pt x="0" y="1201889"/>
                </a:lnTo>
                <a:lnTo>
                  <a:pt x="0" y="0"/>
                </a:lnTo>
                <a:close/>
              </a:path>
            </a:pathLst>
          </a:custGeom>
          <a:blipFill>
            <a:blip r:embed="rId5"/>
            <a:stretch>
              <a:fillRect/>
            </a:stretch>
          </a:blipFill>
        </p:spPr>
      </p:sp>
      <p:sp>
        <p:nvSpPr>
          <p:cNvPr id="9" name="Freeform 9"/>
          <p:cNvSpPr/>
          <p:nvPr/>
        </p:nvSpPr>
        <p:spPr>
          <a:xfrm>
            <a:off x="12171069" y="5332977"/>
            <a:ext cx="2181922" cy="1306702"/>
          </a:xfrm>
          <a:custGeom>
            <a:avLst/>
            <a:gdLst/>
            <a:ahLst/>
            <a:cxnLst/>
            <a:rect l="l" t="t" r="r" b="b"/>
            <a:pathLst>
              <a:path w="2181922" h="1306702">
                <a:moveTo>
                  <a:pt x="0" y="0"/>
                </a:moveTo>
                <a:lnTo>
                  <a:pt x="2181921" y="0"/>
                </a:lnTo>
                <a:lnTo>
                  <a:pt x="2181921" y="1306701"/>
                </a:lnTo>
                <a:lnTo>
                  <a:pt x="0" y="1306701"/>
                </a:lnTo>
                <a:lnTo>
                  <a:pt x="0" y="0"/>
                </a:lnTo>
                <a:close/>
              </a:path>
            </a:pathLst>
          </a:custGeom>
          <a:blipFill>
            <a:blip r:embed="rId6"/>
            <a:stretch>
              <a:fillRect t="-18425"/>
            </a:stretch>
          </a:blipFill>
        </p:spPr>
      </p:sp>
      <p:sp>
        <p:nvSpPr>
          <p:cNvPr id="10" name="Freeform 10"/>
          <p:cNvSpPr/>
          <p:nvPr/>
        </p:nvSpPr>
        <p:spPr>
          <a:xfrm>
            <a:off x="15496641" y="6860686"/>
            <a:ext cx="2353177" cy="1150931"/>
          </a:xfrm>
          <a:custGeom>
            <a:avLst/>
            <a:gdLst/>
            <a:ahLst/>
            <a:cxnLst/>
            <a:rect l="l" t="t" r="r" b="b"/>
            <a:pathLst>
              <a:path w="2353177" h="1150931">
                <a:moveTo>
                  <a:pt x="0" y="0"/>
                </a:moveTo>
                <a:lnTo>
                  <a:pt x="2353177" y="0"/>
                </a:lnTo>
                <a:lnTo>
                  <a:pt x="2353177" y="1150931"/>
                </a:lnTo>
                <a:lnTo>
                  <a:pt x="0" y="1150931"/>
                </a:lnTo>
                <a:lnTo>
                  <a:pt x="0" y="0"/>
                </a:lnTo>
                <a:close/>
              </a:path>
            </a:pathLst>
          </a:custGeom>
          <a:blipFill>
            <a:blip r:embed="rId7"/>
            <a:stretch>
              <a:fillRect/>
            </a:stretch>
          </a:blipFill>
        </p:spPr>
      </p:sp>
      <p:sp>
        <p:nvSpPr>
          <p:cNvPr id="11" name="Freeform 11"/>
          <p:cNvSpPr/>
          <p:nvPr/>
        </p:nvSpPr>
        <p:spPr>
          <a:xfrm>
            <a:off x="14378836" y="5380145"/>
            <a:ext cx="1889300" cy="1259533"/>
          </a:xfrm>
          <a:custGeom>
            <a:avLst/>
            <a:gdLst/>
            <a:ahLst/>
            <a:cxnLst/>
            <a:rect l="l" t="t" r="r" b="b"/>
            <a:pathLst>
              <a:path w="1889300" h="1259533">
                <a:moveTo>
                  <a:pt x="0" y="0"/>
                </a:moveTo>
                <a:lnTo>
                  <a:pt x="1889299" y="0"/>
                </a:lnTo>
                <a:lnTo>
                  <a:pt x="1889299" y="1259533"/>
                </a:lnTo>
                <a:lnTo>
                  <a:pt x="0" y="1259533"/>
                </a:lnTo>
                <a:lnTo>
                  <a:pt x="0" y="0"/>
                </a:lnTo>
                <a:close/>
              </a:path>
            </a:pathLst>
          </a:custGeom>
          <a:blipFill>
            <a:blip r:embed="rId8"/>
            <a:stretch>
              <a:fillRect/>
            </a:stretch>
          </a:blipFill>
        </p:spPr>
      </p:sp>
      <p:sp>
        <p:nvSpPr>
          <p:cNvPr id="12" name="Freeform 12"/>
          <p:cNvSpPr/>
          <p:nvPr/>
        </p:nvSpPr>
        <p:spPr>
          <a:xfrm>
            <a:off x="14644880" y="4349455"/>
            <a:ext cx="3486346" cy="1099298"/>
          </a:xfrm>
          <a:custGeom>
            <a:avLst/>
            <a:gdLst/>
            <a:ahLst/>
            <a:cxnLst/>
            <a:rect l="l" t="t" r="r" b="b"/>
            <a:pathLst>
              <a:path w="3486346" h="1099298">
                <a:moveTo>
                  <a:pt x="0" y="0"/>
                </a:moveTo>
                <a:lnTo>
                  <a:pt x="3486345" y="0"/>
                </a:lnTo>
                <a:lnTo>
                  <a:pt x="3486345" y="1099298"/>
                </a:lnTo>
                <a:lnTo>
                  <a:pt x="0" y="1099298"/>
                </a:lnTo>
                <a:lnTo>
                  <a:pt x="0" y="0"/>
                </a:lnTo>
                <a:close/>
              </a:path>
            </a:pathLst>
          </a:custGeom>
          <a:blipFill>
            <a:blip r:embed="rId9"/>
            <a:stretch>
              <a:fillRect/>
            </a:stretch>
          </a:blipFill>
        </p:spPr>
      </p:sp>
      <p:sp>
        <p:nvSpPr>
          <p:cNvPr id="13" name="Freeform 13"/>
          <p:cNvSpPr/>
          <p:nvPr/>
        </p:nvSpPr>
        <p:spPr>
          <a:xfrm>
            <a:off x="12952750" y="6847855"/>
            <a:ext cx="2225605" cy="1339484"/>
          </a:xfrm>
          <a:custGeom>
            <a:avLst/>
            <a:gdLst/>
            <a:ahLst/>
            <a:cxnLst/>
            <a:rect l="l" t="t" r="r" b="b"/>
            <a:pathLst>
              <a:path w="2225605" h="1339484">
                <a:moveTo>
                  <a:pt x="0" y="0"/>
                </a:moveTo>
                <a:lnTo>
                  <a:pt x="2225605" y="0"/>
                </a:lnTo>
                <a:lnTo>
                  <a:pt x="2225605" y="1339485"/>
                </a:lnTo>
                <a:lnTo>
                  <a:pt x="0" y="1339485"/>
                </a:lnTo>
                <a:lnTo>
                  <a:pt x="0" y="0"/>
                </a:lnTo>
                <a:close/>
              </a:path>
            </a:pathLst>
          </a:custGeom>
          <a:blipFill>
            <a:blip r:embed="rId10"/>
            <a:stretch>
              <a:fillRect/>
            </a:stretch>
          </a:blipFill>
        </p:spPr>
      </p:sp>
      <p:sp>
        <p:nvSpPr>
          <p:cNvPr id="14" name="Freeform 14"/>
          <p:cNvSpPr/>
          <p:nvPr/>
        </p:nvSpPr>
        <p:spPr>
          <a:xfrm>
            <a:off x="13010832" y="8156086"/>
            <a:ext cx="2167523" cy="2167523"/>
          </a:xfrm>
          <a:custGeom>
            <a:avLst/>
            <a:gdLst/>
            <a:ahLst/>
            <a:cxnLst/>
            <a:rect l="l" t="t" r="r" b="b"/>
            <a:pathLst>
              <a:path w="2167523" h="2167523">
                <a:moveTo>
                  <a:pt x="0" y="0"/>
                </a:moveTo>
                <a:lnTo>
                  <a:pt x="2167523" y="0"/>
                </a:lnTo>
                <a:lnTo>
                  <a:pt x="2167523" y="2167523"/>
                </a:lnTo>
                <a:lnTo>
                  <a:pt x="0" y="2167523"/>
                </a:lnTo>
                <a:lnTo>
                  <a:pt x="0" y="0"/>
                </a:lnTo>
                <a:close/>
              </a:path>
            </a:pathLst>
          </a:custGeom>
          <a:blipFill>
            <a:blip r:embed="rId11"/>
            <a:stretch>
              <a:fillRect/>
            </a:stretch>
          </a:blipFill>
        </p:spPr>
      </p:sp>
      <p:sp>
        <p:nvSpPr>
          <p:cNvPr id="15" name="Freeform 15"/>
          <p:cNvSpPr/>
          <p:nvPr/>
        </p:nvSpPr>
        <p:spPr>
          <a:xfrm>
            <a:off x="16673230" y="5274292"/>
            <a:ext cx="1365387" cy="1365387"/>
          </a:xfrm>
          <a:custGeom>
            <a:avLst/>
            <a:gdLst/>
            <a:ahLst/>
            <a:cxnLst/>
            <a:rect l="l" t="t" r="r" b="b"/>
            <a:pathLst>
              <a:path w="1365387" h="1365387">
                <a:moveTo>
                  <a:pt x="0" y="0"/>
                </a:moveTo>
                <a:lnTo>
                  <a:pt x="1365386" y="0"/>
                </a:lnTo>
                <a:lnTo>
                  <a:pt x="1365386" y="1365386"/>
                </a:lnTo>
                <a:lnTo>
                  <a:pt x="0" y="1365386"/>
                </a:lnTo>
                <a:lnTo>
                  <a:pt x="0" y="0"/>
                </a:lnTo>
                <a:close/>
              </a:path>
            </a:pathLst>
          </a:custGeom>
          <a:blipFill>
            <a:blip r:embed="rId12"/>
            <a:stretch>
              <a:fillRect/>
            </a:stretch>
          </a:blipFill>
        </p:spPr>
      </p:sp>
      <p:sp>
        <p:nvSpPr>
          <p:cNvPr id="16" name="TextBox 16"/>
          <p:cNvSpPr txBox="1"/>
          <p:nvPr/>
        </p:nvSpPr>
        <p:spPr>
          <a:xfrm>
            <a:off x="409705" y="138647"/>
            <a:ext cx="14708713" cy="2814066"/>
          </a:xfrm>
          <a:prstGeom prst="rect">
            <a:avLst/>
          </a:prstGeom>
        </p:spPr>
        <p:txBody>
          <a:bodyPr lIns="0" tIns="0" rIns="0" bIns="0" rtlCol="0" anchor="t">
            <a:spAutoFit/>
          </a:bodyPr>
          <a:lstStyle/>
          <a:p>
            <a:pPr algn="l">
              <a:lnSpc>
                <a:spcPts val="6882"/>
              </a:lnSpc>
            </a:pPr>
            <a:r>
              <a:rPr lang="en-US" sz="6200" spc="136">
                <a:solidFill>
                  <a:srgbClr val="EBEFF2"/>
                </a:solidFill>
                <a:latin typeface="Evolventa"/>
                <a:ea typeface="Evolventa"/>
                <a:cs typeface="Evolventa"/>
                <a:sym typeface="Evolventa"/>
              </a:rPr>
              <a:t>Simon Kuznets Kharkiv National </a:t>
            </a:r>
          </a:p>
          <a:p>
            <a:pPr algn="l">
              <a:lnSpc>
                <a:spcPts val="6882"/>
              </a:lnSpc>
            </a:pPr>
            <a:r>
              <a:rPr lang="en-US" sz="6200" spc="136">
                <a:solidFill>
                  <a:srgbClr val="EBEFF2"/>
                </a:solidFill>
                <a:latin typeface="Evolventa"/>
                <a:ea typeface="Evolventa"/>
                <a:cs typeface="Evolventa"/>
                <a:sym typeface="Evolventa"/>
              </a:rPr>
              <a:t>University of Economics participation </a:t>
            </a:r>
          </a:p>
          <a:p>
            <a:pPr algn="l">
              <a:lnSpc>
                <a:spcPts val="6882"/>
              </a:lnSpc>
            </a:pPr>
            <a:r>
              <a:rPr lang="en-US" sz="6200" spc="136">
                <a:solidFill>
                  <a:srgbClr val="EBEFF2"/>
                </a:solidFill>
                <a:latin typeface="Evolventa"/>
                <a:ea typeface="Evolventa"/>
                <a:cs typeface="Evolventa"/>
                <a:sym typeface="Evolventa"/>
              </a:rPr>
              <a:t>in International Organizations</a:t>
            </a:r>
          </a:p>
        </p:txBody>
      </p:sp>
      <p:sp>
        <p:nvSpPr>
          <p:cNvPr id="17" name="TextBox 17"/>
          <p:cNvSpPr txBox="1"/>
          <p:nvPr/>
        </p:nvSpPr>
        <p:spPr>
          <a:xfrm>
            <a:off x="204852" y="3047346"/>
            <a:ext cx="18083148" cy="1312545"/>
          </a:xfrm>
          <a:prstGeom prst="rect">
            <a:avLst/>
          </a:prstGeom>
        </p:spPr>
        <p:txBody>
          <a:bodyPr lIns="0" tIns="0" rIns="0" bIns="0" rtlCol="0" anchor="t">
            <a:spAutoFit/>
          </a:bodyPr>
          <a:lstStyle/>
          <a:p>
            <a:pPr algn="l">
              <a:lnSpc>
                <a:spcPts val="4949"/>
              </a:lnSpc>
              <a:spcBef>
                <a:spcPct val="0"/>
              </a:spcBef>
            </a:pPr>
            <a:r>
              <a:rPr lang="en-US" sz="3299" b="1" spc="32">
                <a:solidFill>
                  <a:srgbClr val="304F8C"/>
                </a:solidFill>
                <a:latin typeface="Evolventa Bold"/>
                <a:ea typeface="Evolventa Bold"/>
                <a:cs typeface="Evolventa Bold"/>
                <a:sym typeface="Evolventa Bold"/>
              </a:rPr>
              <a:t>Simon Kuznets Kharkiv National University of Economics since 2002 is a member of international foundations and associations: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grpSp>
        <p:nvGrpSpPr>
          <p:cNvPr id="2" name="Group 2"/>
          <p:cNvGrpSpPr/>
          <p:nvPr/>
        </p:nvGrpSpPr>
        <p:grpSpPr>
          <a:xfrm>
            <a:off x="0" y="2952713"/>
            <a:ext cx="18772008" cy="7674356"/>
            <a:chOff x="0" y="0"/>
            <a:chExt cx="44576135" cy="18223577"/>
          </a:xfrm>
        </p:grpSpPr>
        <p:sp>
          <p:nvSpPr>
            <p:cNvPr id="3" name="Freeform 3"/>
            <p:cNvSpPr/>
            <p:nvPr/>
          </p:nvSpPr>
          <p:spPr>
            <a:xfrm>
              <a:off x="72390" y="72390"/>
              <a:ext cx="44431356" cy="18078797"/>
            </a:xfrm>
            <a:custGeom>
              <a:avLst/>
              <a:gdLst/>
              <a:ahLst/>
              <a:cxnLst/>
              <a:rect l="l" t="t" r="r" b="b"/>
              <a:pathLst>
                <a:path w="44431356" h="18078797">
                  <a:moveTo>
                    <a:pt x="0" y="0"/>
                  </a:moveTo>
                  <a:lnTo>
                    <a:pt x="44431356" y="0"/>
                  </a:lnTo>
                  <a:lnTo>
                    <a:pt x="44431356" y="18078797"/>
                  </a:lnTo>
                  <a:lnTo>
                    <a:pt x="0" y="18078797"/>
                  </a:lnTo>
                  <a:lnTo>
                    <a:pt x="0" y="0"/>
                  </a:lnTo>
                  <a:close/>
                </a:path>
              </a:pathLst>
            </a:custGeom>
            <a:solidFill>
              <a:srgbClr val="EBEFF2"/>
            </a:solidFill>
          </p:spPr>
        </p:sp>
        <p:sp>
          <p:nvSpPr>
            <p:cNvPr id="4" name="Freeform 4"/>
            <p:cNvSpPr/>
            <p:nvPr/>
          </p:nvSpPr>
          <p:spPr>
            <a:xfrm>
              <a:off x="0" y="0"/>
              <a:ext cx="44576135" cy="18223576"/>
            </a:xfrm>
            <a:custGeom>
              <a:avLst/>
              <a:gdLst/>
              <a:ahLst/>
              <a:cxnLst/>
              <a:rect l="l" t="t" r="r" b="b"/>
              <a:pathLst>
                <a:path w="44576135" h="18223576">
                  <a:moveTo>
                    <a:pt x="44431356" y="18078797"/>
                  </a:moveTo>
                  <a:lnTo>
                    <a:pt x="44576135" y="18078797"/>
                  </a:lnTo>
                  <a:lnTo>
                    <a:pt x="44576135" y="18223576"/>
                  </a:lnTo>
                  <a:lnTo>
                    <a:pt x="44431356" y="18223576"/>
                  </a:lnTo>
                  <a:lnTo>
                    <a:pt x="44431356" y="18078797"/>
                  </a:lnTo>
                  <a:close/>
                  <a:moveTo>
                    <a:pt x="0" y="144780"/>
                  </a:moveTo>
                  <a:lnTo>
                    <a:pt x="144780" y="144780"/>
                  </a:lnTo>
                  <a:lnTo>
                    <a:pt x="144780" y="18078797"/>
                  </a:lnTo>
                  <a:lnTo>
                    <a:pt x="0" y="18078797"/>
                  </a:lnTo>
                  <a:lnTo>
                    <a:pt x="0" y="144780"/>
                  </a:lnTo>
                  <a:close/>
                  <a:moveTo>
                    <a:pt x="0" y="18078797"/>
                  </a:moveTo>
                  <a:lnTo>
                    <a:pt x="144780" y="18078797"/>
                  </a:lnTo>
                  <a:lnTo>
                    <a:pt x="144780" y="18223576"/>
                  </a:lnTo>
                  <a:lnTo>
                    <a:pt x="0" y="18223576"/>
                  </a:lnTo>
                  <a:lnTo>
                    <a:pt x="0" y="18078797"/>
                  </a:lnTo>
                  <a:close/>
                  <a:moveTo>
                    <a:pt x="44431356" y="144780"/>
                  </a:moveTo>
                  <a:lnTo>
                    <a:pt x="44576135" y="144780"/>
                  </a:lnTo>
                  <a:lnTo>
                    <a:pt x="44576135" y="18078797"/>
                  </a:lnTo>
                  <a:lnTo>
                    <a:pt x="44431356" y="18078797"/>
                  </a:lnTo>
                  <a:lnTo>
                    <a:pt x="44431356" y="144780"/>
                  </a:lnTo>
                  <a:close/>
                  <a:moveTo>
                    <a:pt x="144780" y="18078797"/>
                  </a:moveTo>
                  <a:lnTo>
                    <a:pt x="44431356" y="18078797"/>
                  </a:lnTo>
                  <a:lnTo>
                    <a:pt x="44431356" y="18223576"/>
                  </a:lnTo>
                  <a:lnTo>
                    <a:pt x="144780" y="18223576"/>
                  </a:lnTo>
                  <a:lnTo>
                    <a:pt x="144780" y="18078797"/>
                  </a:lnTo>
                  <a:close/>
                  <a:moveTo>
                    <a:pt x="44431356" y="0"/>
                  </a:moveTo>
                  <a:lnTo>
                    <a:pt x="44576135" y="0"/>
                  </a:lnTo>
                  <a:lnTo>
                    <a:pt x="44576135" y="144780"/>
                  </a:lnTo>
                  <a:lnTo>
                    <a:pt x="44431356" y="144780"/>
                  </a:lnTo>
                  <a:lnTo>
                    <a:pt x="44431356" y="0"/>
                  </a:lnTo>
                  <a:close/>
                  <a:moveTo>
                    <a:pt x="0" y="0"/>
                  </a:moveTo>
                  <a:lnTo>
                    <a:pt x="144780" y="0"/>
                  </a:lnTo>
                  <a:lnTo>
                    <a:pt x="144780" y="144780"/>
                  </a:lnTo>
                  <a:lnTo>
                    <a:pt x="0" y="144780"/>
                  </a:lnTo>
                  <a:lnTo>
                    <a:pt x="0" y="0"/>
                  </a:lnTo>
                  <a:close/>
                  <a:moveTo>
                    <a:pt x="144780" y="0"/>
                  </a:moveTo>
                  <a:lnTo>
                    <a:pt x="44431356" y="0"/>
                  </a:lnTo>
                  <a:lnTo>
                    <a:pt x="44431356" y="144780"/>
                  </a:lnTo>
                  <a:lnTo>
                    <a:pt x="144780" y="144780"/>
                  </a:lnTo>
                  <a:lnTo>
                    <a:pt x="144780" y="0"/>
                  </a:lnTo>
                  <a:close/>
                </a:path>
              </a:pathLst>
            </a:custGeom>
            <a:solidFill>
              <a:srgbClr val="2E414D"/>
            </a:solidFill>
          </p:spPr>
        </p:sp>
      </p:grpSp>
      <p:sp>
        <p:nvSpPr>
          <p:cNvPr id="5" name="Freeform 5"/>
          <p:cNvSpPr/>
          <p:nvPr/>
        </p:nvSpPr>
        <p:spPr>
          <a:xfrm rot="-1761785">
            <a:off x="16563330" y="8221932"/>
            <a:ext cx="4417357" cy="4144284"/>
          </a:xfrm>
          <a:custGeom>
            <a:avLst/>
            <a:gdLst/>
            <a:ahLst/>
            <a:cxnLst/>
            <a:rect l="l" t="t" r="r" b="b"/>
            <a:pathLst>
              <a:path w="4417357" h="4144284">
                <a:moveTo>
                  <a:pt x="0" y="0"/>
                </a:moveTo>
                <a:lnTo>
                  <a:pt x="4417357" y="0"/>
                </a:lnTo>
                <a:lnTo>
                  <a:pt x="4417357" y="4144284"/>
                </a:lnTo>
                <a:lnTo>
                  <a:pt x="0" y="4144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5022547" y="281522"/>
            <a:ext cx="2827271" cy="2188767"/>
          </a:xfrm>
          <a:custGeom>
            <a:avLst/>
            <a:gdLst/>
            <a:ahLst/>
            <a:cxnLst/>
            <a:rect l="l" t="t" r="r" b="b"/>
            <a:pathLst>
              <a:path w="2827271" h="2188767">
                <a:moveTo>
                  <a:pt x="0" y="0"/>
                </a:moveTo>
                <a:lnTo>
                  <a:pt x="2827271" y="0"/>
                </a:lnTo>
                <a:lnTo>
                  <a:pt x="2827271" y="2188766"/>
                </a:lnTo>
                <a:lnTo>
                  <a:pt x="0" y="2188766"/>
                </a:lnTo>
                <a:lnTo>
                  <a:pt x="0" y="0"/>
                </a:lnTo>
                <a:close/>
              </a:path>
            </a:pathLst>
          </a:custGeom>
          <a:blipFill>
            <a:blip r:embed="rId4"/>
            <a:stretch>
              <a:fillRect/>
            </a:stretch>
          </a:blipFill>
        </p:spPr>
      </p:sp>
      <p:sp>
        <p:nvSpPr>
          <p:cNvPr id="7" name="Freeform 7"/>
          <p:cNvSpPr/>
          <p:nvPr/>
        </p:nvSpPr>
        <p:spPr>
          <a:xfrm>
            <a:off x="13101323" y="8722678"/>
            <a:ext cx="4484411" cy="1071244"/>
          </a:xfrm>
          <a:custGeom>
            <a:avLst/>
            <a:gdLst/>
            <a:ahLst/>
            <a:cxnLst/>
            <a:rect l="l" t="t" r="r" b="b"/>
            <a:pathLst>
              <a:path w="4484411" h="1071244">
                <a:moveTo>
                  <a:pt x="0" y="0"/>
                </a:moveTo>
                <a:lnTo>
                  <a:pt x="4484410" y="0"/>
                </a:lnTo>
                <a:lnTo>
                  <a:pt x="4484410" y="1071244"/>
                </a:lnTo>
                <a:lnTo>
                  <a:pt x="0" y="1071244"/>
                </a:lnTo>
                <a:lnTo>
                  <a:pt x="0" y="0"/>
                </a:lnTo>
                <a:close/>
              </a:path>
            </a:pathLst>
          </a:custGeom>
          <a:blipFill>
            <a:blip r:embed="rId5"/>
            <a:stretch>
              <a:fillRect r="-133560" b="-320264"/>
            </a:stretch>
          </a:blipFill>
        </p:spPr>
      </p:sp>
      <p:sp>
        <p:nvSpPr>
          <p:cNvPr id="8" name="Freeform 8"/>
          <p:cNvSpPr/>
          <p:nvPr/>
        </p:nvSpPr>
        <p:spPr>
          <a:xfrm>
            <a:off x="11331461" y="3242019"/>
            <a:ext cx="3691086" cy="1709791"/>
          </a:xfrm>
          <a:custGeom>
            <a:avLst/>
            <a:gdLst/>
            <a:ahLst/>
            <a:cxnLst/>
            <a:rect l="l" t="t" r="r" b="b"/>
            <a:pathLst>
              <a:path w="3691086" h="1709791">
                <a:moveTo>
                  <a:pt x="0" y="0"/>
                </a:moveTo>
                <a:lnTo>
                  <a:pt x="3691086" y="0"/>
                </a:lnTo>
                <a:lnTo>
                  <a:pt x="3691086" y="1709791"/>
                </a:lnTo>
                <a:lnTo>
                  <a:pt x="0" y="1709791"/>
                </a:lnTo>
                <a:lnTo>
                  <a:pt x="0" y="0"/>
                </a:lnTo>
                <a:close/>
              </a:path>
            </a:pathLst>
          </a:custGeom>
          <a:blipFill>
            <a:blip r:embed="rId6"/>
            <a:stretch>
              <a:fillRect r="-186682" b="-166022"/>
            </a:stretch>
          </a:blipFill>
        </p:spPr>
      </p:sp>
      <p:sp>
        <p:nvSpPr>
          <p:cNvPr id="9" name="Freeform 9"/>
          <p:cNvSpPr/>
          <p:nvPr/>
        </p:nvSpPr>
        <p:spPr>
          <a:xfrm>
            <a:off x="15559921" y="4951810"/>
            <a:ext cx="2123520" cy="1633639"/>
          </a:xfrm>
          <a:custGeom>
            <a:avLst/>
            <a:gdLst/>
            <a:ahLst/>
            <a:cxnLst/>
            <a:rect l="l" t="t" r="r" b="b"/>
            <a:pathLst>
              <a:path w="2123520" h="1633639">
                <a:moveTo>
                  <a:pt x="0" y="0"/>
                </a:moveTo>
                <a:lnTo>
                  <a:pt x="2123521" y="0"/>
                </a:lnTo>
                <a:lnTo>
                  <a:pt x="2123521" y="1633639"/>
                </a:lnTo>
                <a:lnTo>
                  <a:pt x="0" y="1633639"/>
                </a:lnTo>
                <a:lnTo>
                  <a:pt x="0" y="0"/>
                </a:lnTo>
                <a:close/>
              </a:path>
            </a:pathLst>
          </a:custGeom>
          <a:blipFill>
            <a:blip r:embed="rId7"/>
            <a:stretch>
              <a:fillRect r="-356490" b="-155057"/>
            </a:stretch>
          </a:blipFill>
        </p:spPr>
      </p:sp>
      <p:sp>
        <p:nvSpPr>
          <p:cNvPr id="10" name="Freeform 10"/>
          <p:cNvSpPr/>
          <p:nvPr/>
        </p:nvSpPr>
        <p:spPr>
          <a:xfrm>
            <a:off x="13520898" y="6789891"/>
            <a:ext cx="2445319" cy="1161848"/>
          </a:xfrm>
          <a:custGeom>
            <a:avLst/>
            <a:gdLst/>
            <a:ahLst/>
            <a:cxnLst/>
            <a:rect l="l" t="t" r="r" b="b"/>
            <a:pathLst>
              <a:path w="2445319" h="1161848">
                <a:moveTo>
                  <a:pt x="0" y="0"/>
                </a:moveTo>
                <a:lnTo>
                  <a:pt x="2445319" y="0"/>
                </a:lnTo>
                <a:lnTo>
                  <a:pt x="2445319" y="1161847"/>
                </a:lnTo>
                <a:lnTo>
                  <a:pt x="0" y="1161847"/>
                </a:lnTo>
                <a:lnTo>
                  <a:pt x="0" y="0"/>
                </a:lnTo>
                <a:close/>
              </a:path>
            </a:pathLst>
          </a:custGeom>
          <a:blipFill>
            <a:blip r:embed="rId8"/>
            <a:stretch>
              <a:fillRect r="-203574" b="-174636"/>
            </a:stretch>
          </a:blipFill>
        </p:spPr>
      </p:sp>
      <p:sp>
        <p:nvSpPr>
          <p:cNvPr id="11" name="Freeform 11"/>
          <p:cNvSpPr/>
          <p:nvPr/>
        </p:nvSpPr>
        <p:spPr>
          <a:xfrm>
            <a:off x="11463724" y="5163683"/>
            <a:ext cx="1853992" cy="1481981"/>
          </a:xfrm>
          <a:custGeom>
            <a:avLst/>
            <a:gdLst/>
            <a:ahLst/>
            <a:cxnLst/>
            <a:rect l="l" t="t" r="r" b="b"/>
            <a:pathLst>
              <a:path w="1853992" h="1481981">
                <a:moveTo>
                  <a:pt x="0" y="0"/>
                </a:moveTo>
                <a:lnTo>
                  <a:pt x="1853992" y="0"/>
                </a:lnTo>
                <a:lnTo>
                  <a:pt x="1853992" y="1481981"/>
                </a:lnTo>
                <a:lnTo>
                  <a:pt x="0" y="1481981"/>
                </a:lnTo>
                <a:lnTo>
                  <a:pt x="0" y="0"/>
                </a:lnTo>
                <a:close/>
              </a:path>
            </a:pathLst>
          </a:custGeom>
          <a:blipFill>
            <a:blip r:embed="rId9"/>
            <a:stretch>
              <a:fillRect r="-464932" b="-203786"/>
            </a:stretch>
          </a:blipFill>
        </p:spPr>
      </p:sp>
      <p:sp>
        <p:nvSpPr>
          <p:cNvPr id="12" name="Freeform 12"/>
          <p:cNvSpPr/>
          <p:nvPr/>
        </p:nvSpPr>
        <p:spPr>
          <a:xfrm>
            <a:off x="16206067" y="6645664"/>
            <a:ext cx="2063698" cy="1306074"/>
          </a:xfrm>
          <a:custGeom>
            <a:avLst/>
            <a:gdLst/>
            <a:ahLst/>
            <a:cxnLst/>
            <a:rect l="l" t="t" r="r" b="b"/>
            <a:pathLst>
              <a:path w="2063698" h="1306074">
                <a:moveTo>
                  <a:pt x="0" y="0"/>
                </a:moveTo>
                <a:lnTo>
                  <a:pt x="2063698" y="0"/>
                </a:lnTo>
                <a:lnTo>
                  <a:pt x="2063698" y="1306074"/>
                </a:lnTo>
                <a:lnTo>
                  <a:pt x="0" y="1306074"/>
                </a:lnTo>
                <a:lnTo>
                  <a:pt x="0" y="0"/>
                </a:lnTo>
                <a:close/>
              </a:path>
            </a:pathLst>
          </a:custGeom>
          <a:blipFill>
            <a:blip r:embed="rId10"/>
            <a:stretch>
              <a:fillRect r="-320504" b="-185598"/>
            </a:stretch>
          </a:blipFill>
        </p:spPr>
      </p:sp>
      <p:sp>
        <p:nvSpPr>
          <p:cNvPr id="13" name="Freeform 13"/>
          <p:cNvSpPr/>
          <p:nvPr/>
        </p:nvSpPr>
        <p:spPr>
          <a:xfrm>
            <a:off x="13537930" y="5143500"/>
            <a:ext cx="2021991" cy="1502164"/>
          </a:xfrm>
          <a:custGeom>
            <a:avLst/>
            <a:gdLst/>
            <a:ahLst/>
            <a:cxnLst/>
            <a:rect l="l" t="t" r="r" b="b"/>
            <a:pathLst>
              <a:path w="2021991" h="1502164">
                <a:moveTo>
                  <a:pt x="0" y="0"/>
                </a:moveTo>
                <a:lnTo>
                  <a:pt x="2021991" y="0"/>
                </a:lnTo>
                <a:lnTo>
                  <a:pt x="2021991" y="1502164"/>
                </a:lnTo>
                <a:lnTo>
                  <a:pt x="0" y="1502164"/>
                </a:lnTo>
                <a:lnTo>
                  <a:pt x="0" y="0"/>
                </a:lnTo>
                <a:close/>
              </a:path>
            </a:pathLst>
          </a:custGeom>
          <a:blipFill>
            <a:blip r:embed="rId11"/>
            <a:stretch>
              <a:fillRect r="-403665" b="-191414"/>
            </a:stretch>
          </a:blipFill>
        </p:spPr>
      </p:sp>
      <p:sp>
        <p:nvSpPr>
          <p:cNvPr id="14" name="Freeform 14"/>
          <p:cNvSpPr/>
          <p:nvPr/>
        </p:nvSpPr>
        <p:spPr>
          <a:xfrm>
            <a:off x="15022547" y="3242019"/>
            <a:ext cx="2811749" cy="1901481"/>
          </a:xfrm>
          <a:custGeom>
            <a:avLst/>
            <a:gdLst/>
            <a:ahLst/>
            <a:cxnLst/>
            <a:rect l="l" t="t" r="r" b="b"/>
            <a:pathLst>
              <a:path w="2811749" h="1901481">
                <a:moveTo>
                  <a:pt x="0" y="0"/>
                </a:moveTo>
                <a:lnTo>
                  <a:pt x="2811749" y="0"/>
                </a:lnTo>
                <a:lnTo>
                  <a:pt x="2811749" y="1901481"/>
                </a:lnTo>
                <a:lnTo>
                  <a:pt x="0" y="1901481"/>
                </a:lnTo>
                <a:lnTo>
                  <a:pt x="0" y="0"/>
                </a:lnTo>
                <a:close/>
              </a:path>
            </a:pathLst>
          </a:custGeom>
          <a:blipFill>
            <a:blip r:embed="rId12"/>
            <a:stretch>
              <a:fillRect r="-243947" b="-118616"/>
            </a:stretch>
          </a:blipFill>
        </p:spPr>
      </p:sp>
      <p:sp>
        <p:nvSpPr>
          <p:cNvPr id="15" name="Freeform 15"/>
          <p:cNvSpPr/>
          <p:nvPr/>
        </p:nvSpPr>
        <p:spPr>
          <a:xfrm>
            <a:off x="11463724" y="8566360"/>
            <a:ext cx="1261925" cy="1164854"/>
          </a:xfrm>
          <a:custGeom>
            <a:avLst/>
            <a:gdLst/>
            <a:ahLst/>
            <a:cxnLst/>
            <a:rect l="l" t="t" r="r" b="b"/>
            <a:pathLst>
              <a:path w="1261925" h="1164854">
                <a:moveTo>
                  <a:pt x="0" y="0"/>
                </a:moveTo>
                <a:lnTo>
                  <a:pt x="1261925" y="0"/>
                </a:lnTo>
                <a:lnTo>
                  <a:pt x="1261925" y="1164854"/>
                </a:lnTo>
                <a:lnTo>
                  <a:pt x="0" y="1164854"/>
                </a:lnTo>
                <a:lnTo>
                  <a:pt x="0" y="0"/>
                </a:lnTo>
                <a:close/>
              </a:path>
            </a:pathLst>
          </a:custGeom>
          <a:blipFill>
            <a:blip r:embed="rId13"/>
            <a:stretch>
              <a:fillRect/>
            </a:stretch>
          </a:blipFill>
        </p:spPr>
      </p:sp>
      <p:sp>
        <p:nvSpPr>
          <p:cNvPr id="16" name="TextBox 16"/>
          <p:cNvSpPr txBox="1"/>
          <p:nvPr/>
        </p:nvSpPr>
        <p:spPr>
          <a:xfrm>
            <a:off x="255951" y="3468841"/>
            <a:ext cx="10171860" cy="6575425"/>
          </a:xfrm>
          <a:prstGeom prst="rect">
            <a:avLst/>
          </a:prstGeom>
        </p:spPr>
        <p:txBody>
          <a:bodyPr lIns="0" tIns="0" rIns="0" bIns="0" rtlCol="0" anchor="t">
            <a:spAutoFit/>
          </a:bodyPr>
          <a:lstStyle/>
          <a:p>
            <a:pPr marL="539749" lvl="1" indent="-269875" algn="just">
              <a:lnSpc>
                <a:spcPts val="3499"/>
              </a:lnSpc>
              <a:buFont typeface="Arial"/>
              <a:buChar char="•"/>
            </a:pPr>
            <a:r>
              <a:rPr lang="en-US" sz="2499" b="1" spc="324">
                <a:solidFill>
                  <a:srgbClr val="304F8C"/>
                </a:solidFill>
                <a:latin typeface="Coco Gothic Bold"/>
                <a:ea typeface="Coco Gothic Bold"/>
                <a:cs typeface="Coco Gothic Bold"/>
                <a:sym typeface="Coco Gothic Bold"/>
              </a:rPr>
              <a:t>Austrian Center</a:t>
            </a:r>
          </a:p>
          <a:p>
            <a:pPr marL="539749" lvl="1" indent="-269875" algn="just">
              <a:lnSpc>
                <a:spcPts val="3499"/>
              </a:lnSpc>
              <a:buFont typeface="Arial"/>
              <a:buChar char="•"/>
            </a:pPr>
            <a:r>
              <a:rPr lang="en-US" sz="2499" b="1" spc="324">
                <a:solidFill>
                  <a:srgbClr val="304F8C"/>
                </a:solidFill>
                <a:latin typeface="Coco Gothic Bold"/>
                <a:ea typeface="Coco Gothic Bold"/>
                <a:cs typeface="Coco Gothic Bold"/>
                <a:sym typeface="Coco Gothic Bold"/>
              </a:rPr>
              <a:t>French Club</a:t>
            </a:r>
          </a:p>
          <a:p>
            <a:pPr marL="539749" lvl="1" indent="-269875" algn="just">
              <a:lnSpc>
                <a:spcPts val="3499"/>
              </a:lnSpc>
              <a:buFont typeface="Arial"/>
              <a:buChar char="•"/>
            </a:pPr>
            <a:r>
              <a:rPr lang="en-US" sz="2499" b="1" spc="324">
                <a:solidFill>
                  <a:srgbClr val="304F8C"/>
                </a:solidFill>
                <a:latin typeface="Coco Gothic Bold"/>
                <a:ea typeface="Coco Gothic Bold"/>
                <a:cs typeface="Coco Gothic Bold"/>
                <a:sym typeface="Coco Gothic Bold"/>
              </a:rPr>
              <a:t>Center for Ukrainian-Polish Academic Exchanges</a:t>
            </a:r>
          </a:p>
          <a:p>
            <a:pPr marL="539749" lvl="1" indent="-269875" algn="just">
              <a:lnSpc>
                <a:spcPts val="3499"/>
              </a:lnSpc>
              <a:buFont typeface="Arial"/>
              <a:buChar char="•"/>
            </a:pPr>
            <a:r>
              <a:rPr lang="en-US" sz="2499" b="1" spc="324">
                <a:solidFill>
                  <a:srgbClr val="304F8C"/>
                </a:solidFill>
                <a:latin typeface="Coco Gothic Bold"/>
                <a:ea typeface="Coco Gothic Bold"/>
                <a:cs typeface="Coco Gothic Bold"/>
                <a:sym typeface="Coco Gothic Bold"/>
              </a:rPr>
              <a:t>Center for Arabic Language Studies</a:t>
            </a:r>
          </a:p>
          <a:p>
            <a:pPr marL="539749" lvl="1" indent="-269875" algn="just">
              <a:lnSpc>
                <a:spcPts val="3499"/>
              </a:lnSpc>
              <a:buFont typeface="Arial"/>
              <a:buChar char="•"/>
            </a:pPr>
            <a:r>
              <a:rPr lang="en-US" sz="2499" b="1" spc="324">
                <a:solidFill>
                  <a:srgbClr val="304F8C"/>
                </a:solidFill>
                <a:latin typeface="Coco Gothic Bold"/>
                <a:ea typeface="Coco Gothic Bold"/>
                <a:cs typeface="Coco Gothic Bold"/>
                <a:sym typeface="Coco Gothic Bold"/>
              </a:rPr>
              <a:t>Center for University Success</a:t>
            </a:r>
          </a:p>
          <a:p>
            <a:pPr marL="539749" lvl="1" indent="-269875" algn="just">
              <a:lnSpc>
                <a:spcPts val="3499"/>
              </a:lnSpc>
              <a:buFont typeface="Arial"/>
              <a:buChar char="•"/>
            </a:pPr>
            <a:r>
              <a:rPr lang="en-US" sz="2499" b="1" spc="324">
                <a:solidFill>
                  <a:srgbClr val="304F8C"/>
                </a:solidFill>
                <a:latin typeface="Coco Gothic Bold"/>
                <a:ea typeface="Coco Gothic Bold"/>
                <a:cs typeface="Coco Gothic Bold"/>
                <a:sym typeface="Coco Gothic Bold"/>
              </a:rPr>
              <a:t>Ukrainian-Moroccan Center</a:t>
            </a:r>
          </a:p>
          <a:p>
            <a:pPr marL="539749" lvl="1" indent="-269875" algn="just">
              <a:lnSpc>
                <a:spcPts val="3499"/>
              </a:lnSpc>
              <a:buFont typeface="Arial"/>
              <a:buChar char="•"/>
            </a:pPr>
            <a:r>
              <a:rPr lang="en-US" sz="2499" b="1" spc="324">
                <a:solidFill>
                  <a:srgbClr val="304F8C"/>
                </a:solidFill>
                <a:latin typeface="Coco Gothic Bold"/>
                <a:ea typeface="Coco Gothic Bold"/>
                <a:cs typeface="Coco Gothic Bold"/>
                <a:sym typeface="Coco Gothic Bold"/>
              </a:rPr>
              <a:t>Ukrainian-Bulgarian Center</a:t>
            </a:r>
          </a:p>
          <a:p>
            <a:pPr marL="539749" lvl="1" indent="-269875" algn="just">
              <a:lnSpc>
                <a:spcPts val="3499"/>
              </a:lnSpc>
              <a:buFont typeface="Arial"/>
              <a:buChar char="•"/>
            </a:pPr>
            <a:r>
              <a:rPr lang="en-US" sz="2499" b="1" spc="324">
                <a:solidFill>
                  <a:srgbClr val="304F8C"/>
                </a:solidFill>
                <a:latin typeface="Coco Gothic Bold"/>
                <a:ea typeface="Coco Gothic Bold"/>
                <a:cs typeface="Coco Gothic Bold"/>
                <a:sym typeface="Coco Gothic Bold"/>
              </a:rPr>
              <a:t>European Union Information Center</a:t>
            </a:r>
          </a:p>
          <a:p>
            <a:pPr marL="539749" lvl="1" indent="-269875" algn="just">
              <a:lnSpc>
                <a:spcPts val="3499"/>
              </a:lnSpc>
              <a:buFont typeface="Arial"/>
              <a:buChar char="•"/>
            </a:pPr>
            <a:r>
              <a:rPr lang="en-US" sz="2499" b="1" spc="324">
                <a:solidFill>
                  <a:srgbClr val="304F8C"/>
                </a:solidFill>
                <a:latin typeface="Coco Gothic Bold"/>
                <a:ea typeface="Coco Gothic Bold"/>
                <a:cs typeface="Coco Gothic Bold"/>
                <a:sym typeface="Coco Gothic Bold"/>
              </a:rPr>
              <a:t>World Bank Innovation Knowledge Center</a:t>
            </a:r>
          </a:p>
          <a:p>
            <a:pPr marL="539749" lvl="1" indent="-269875" algn="just">
              <a:lnSpc>
                <a:spcPts val="3499"/>
              </a:lnSpc>
              <a:buFont typeface="Arial"/>
              <a:buChar char="•"/>
            </a:pPr>
            <a:r>
              <a:rPr lang="en-US" sz="2499" b="1" spc="324">
                <a:solidFill>
                  <a:srgbClr val="304F8C"/>
                </a:solidFill>
                <a:latin typeface="Coco Gothic Bold"/>
                <a:ea typeface="Coco Gothic Bold"/>
                <a:cs typeface="Coco Gothic Bold"/>
                <a:sym typeface="Coco Gothic Bold"/>
              </a:rPr>
              <a:t>AEPR Information Center</a:t>
            </a:r>
          </a:p>
          <a:p>
            <a:pPr marL="539749" lvl="1" indent="-269875" algn="just">
              <a:lnSpc>
                <a:spcPts val="3499"/>
              </a:lnSpc>
              <a:buFont typeface="Arial"/>
              <a:buChar char="•"/>
            </a:pPr>
            <a:r>
              <a:rPr lang="en-US" sz="2499" b="1" spc="324">
                <a:solidFill>
                  <a:srgbClr val="304F8C"/>
                </a:solidFill>
                <a:latin typeface="Coco Gothic Bold"/>
                <a:ea typeface="Coco Gothic Bold"/>
                <a:cs typeface="Coco Gothic Bold"/>
                <a:sym typeface="Coco Gothic Bold"/>
              </a:rPr>
              <a:t>Stem Laboratory</a:t>
            </a:r>
          </a:p>
          <a:p>
            <a:pPr marL="539749" lvl="1" indent="-269875" algn="l">
              <a:lnSpc>
                <a:spcPts val="3499"/>
              </a:lnSpc>
              <a:buFont typeface="Arial"/>
              <a:buChar char="•"/>
            </a:pPr>
            <a:r>
              <a:rPr lang="en-US" sz="2499" b="1" spc="324">
                <a:solidFill>
                  <a:srgbClr val="304F8C"/>
                </a:solidFill>
                <a:latin typeface="Coco Gothic Bold"/>
                <a:ea typeface="Coco Gothic Bold"/>
                <a:cs typeface="Coco Gothic Bold"/>
                <a:sym typeface="Coco Gothic Bold"/>
              </a:rPr>
              <a:t>MarkTech Laboratory</a:t>
            </a:r>
          </a:p>
          <a:p>
            <a:pPr marL="539749" lvl="1" indent="-269875" algn="l">
              <a:lnSpc>
                <a:spcPts val="3499"/>
              </a:lnSpc>
              <a:buFont typeface="Arial"/>
              <a:buChar char="•"/>
            </a:pPr>
            <a:r>
              <a:rPr lang="en-US" sz="2499" b="1" spc="324">
                <a:solidFill>
                  <a:srgbClr val="304F8C"/>
                </a:solidFill>
                <a:latin typeface="Coco Gothic Bold"/>
                <a:ea typeface="Coco Gothic Bold"/>
                <a:cs typeface="Coco Gothic Bold"/>
                <a:sym typeface="Coco Gothic Bold"/>
              </a:rPr>
              <a:t>Fab Lab</a:t>
            </a:r>
          </a:p>
        </p:txBody>
      </p:sp>
      <p:sp>
        <p:nvSpPr>
          <p:cNvPr id="17" name="TextBox 17"/>
          <p:cNvSpPr txBox="1"/>
          <p:nvPr/>
        </p:nvSpPr>
        <p:spPr>
          <a:xfrm>
            <a:off x="409705" y="138647"/>
            <a:ext cx="14708713" cy="2814066"/>
          </a:xfrm>
          <a:prstGeom prst="rect">
            <a:avLst/>
          </a:prstGeom>
        </p:spPr>
        <p:txBody>
          <a:bodyPr lIns="0" tIns="0" rIns="0" bIns="0" rtlCol="0" anchor="t">
            <a:spAutoFit/>
          </a:bodyPr>
          <a:lstStyle/>
          <a:p>
            <a:pPr algn="l">
              <a:lnSpc>
                <a:spcPts val="6882"/>
              </a:lnSpc>
            </a:pPr>
            <a:r>
              <a:rPr lang="en-US" sz="6200" spc="136">
                <a:solidFill>
                  <a:srgbClr val="EBEFF2"/>
                </a:solidFill>
                <a:latin typeface="Evolventa"/>
                <a:ea typeface="Evolventa"/>
                <a:cs typeface="Evolventa"/>
                <a:sym typeface="Evolventa"/>
              </a:rPr>
              <a:t>Simon Kuznets Kharkiv National </a:t>
            </a:r>
          </a:p>
          <a:p>
            <a:pPr algn="l">
              <a:lnSpc>
                <a:spcPts val="6882"/>
              </a:lnSpc>
            </a:pPr>
            <a:r>
              <a:rPr lang="en-US" sz="6200" spc="136">
                <a:solidFill>
                  <a:srgbClr val="EBEFF2"/>
                </a:solidFill>
                <a:latin typeface="Evolventa"/>
                <a:ea typeface="Evolventa"/>
                <a:cs typeface="Evolventa"/>
                <a:sym typeface="Evolventa"/>
              </a:rPr>
              <a:t>University of Economics Centers </a:t>
            </a:r>
          </a:p>
          <a:p>
            <a:pPr algn="l">
              <a:lnSpc>
                <a:spcPts val="6882"/>
              </a:lnSpc>
            </a:pPr>
            <a:r>
              <a:rPr lang="en-US" sz="6200" spc="136">
                <a:solidFill>
                  <a:srgbClr val="EBEFF2"/>
                </a:solidFill>
                <a:latin typeface="Evolventa"/>
                <a:ea typeface="Evolventa"/>
                <a:cs typeface="Evolventa"/>
                <a:sym typeface="Evolventa"/>
              </a:rPr>
              <a:t>of International cooperation</a:t>
            </a:r>
          </a:p>
        </p:txBody>
      </p:sp>
      <p:sp>
        <p:nvSpPr>
          <p:cNvPr id="18" name="Freeform 18"/>
          <p:cNvSpPr/>
          <p:nvPr/>
        </p:nvSpPr>
        <p:spPr>
          <a:xfrm>
            <a:off x="11728644" y="6939813"/>
            <a:ext cx="1324152" cy="1332398"/>
          </a:xfrm>
          <a:custGeom>
            <a:avLst/>
            <a:gdLst/>
            <a:ahLst/>
            <a:cxnLst/>
            <a:rect l="l" t="t" r="r" b="b"/>
            <a:pathLst>
              <a:path w="1324152" h="1332398">
                <a:moveTo>
                  <a:pt x="0" y="0"/>
                </a:moveTo>
                <a:lnTo>
                  <a:pt x="1324152" y="0"/>
                </a:lnTo>
                <a:lnTo>
                  <a:pt x="1324152" y="1332398"/>
                </a:lnTo>
                <a:lnTo>
                  <a:pt x="0" y="1332398"/>
                </a:lnTo>
                <a:lnTo>
                  <a:pt x="0" y="0"/>
                </a:lnTo>
                <a:close/>
              </a:path>
            </a:pathLst>
          </a:custGeom>
          <a:blipFill>
            <a:blip r:embed="rId14"/>
            <a:stretch>
              <a:fillRect l="-58131" t="-9125" r="-54122" b="-7051"/>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grpSp>
        <p:nvGrpSpPr>
          <p:cNvPr id="2" name="Group 2"/>
          <p:cNvGrpSpPr/>
          <p:nvPr/>
        </p:nvGrpSpPr>
        <p:grpSpPr>
          <a:xfrm>
            <a:off x="-139578" y="2952713"/>
            <a:ext cx="18772008" cy="7674356"/>
            <a:chOff x="0" y="0"/>
            <a:chExt cx="44576135" cy="18223577"/>
          </a:xfrm>
        </p:grpSpPr>
        <p:sp>
          <p:nvSpPr>
            <p:cNvPr id="3" name="Freeform 3"/>
            <p:cNvSpPr/>
            <p:nvPr/>
          </p:nvSpPr>
          <p:spPr>
            <a:xfrm>
              <a:off x="72390" y="72390"/>
              <a:ext cx="44431356" cy="18078797"/>
            </a:xfrm>
            <a:custGeom>
              <a:avLst/>
              <a:gdLst/>
              <a:ahLst/>
              <a:cxnLst/>
              <a:rect l="l" t="t" r="r" b="b"/>
              <a:pathLst>
                <a:path w="44431356" h="18078797">
                  <a:moveTo>
                    <a:pt x="0" y="0"/>
                  </a:moveTo>
                  <a:lnTo>
                    <a:pt x="44431356" y="0"/>
                  </a:lnTo>
                  <a:lnTo>
                    <a:pt x="44431356" y="18078797"/>
                  </a:lnTo>
                  <a:lnTo>
                    <a:pt x="0" y="18078797"/>
                  </a:lnTo>
                  <a:lnTo>
                    <a:pt x="0" y="0"/>
                  </a:lnTo>
                  <a:close/>
                </a:path>
              </a:pathLst>
            </a:custGeom>
            <a:solidFill>
              <a:srgbClr val="EBEFF2"/>
            </a:solidFill>
          </p:spPr>
        </p:sp>
        <p:sp>
          <p:nvSpPr>
            <p:cNvPr id="4" name="Freeform 4"/>
            <p:cNvSpPr/>
            <p:nvPr/>
          </p:nvSpPr>
          <p:spPr>
            <a:xfrm>
              <a:off x="0" y="0"/>
              <a:ext cx="44576135" cy="18223576"/>
            </a:xfrm>
            <a:custGeom>
              <a:avLst/>
              <a:gdLst/>
              <a:ahLst/>
              <a:cxnLst/>
              <a:rect l="l" t="t" r="r" b="b"/>
              <a:pathLst>
                <a:path w="44576135" h="18223576">
                  <a:moveTo>
                    <a:pt x="44431356" y="18078797"/>
                  </a:moveTo>
                  <a:lnTo>
                    <a:pt x="44576135" y="18078797"/>
                  </a:lnTo>
                  <a:lnTo>
                    <a:pt x="44576135" y="18223576"/>
                  </a:lnTo>
                  <a:lnTo>
                    <a:pt x="44431356" y="18223576"/>
                  </a:lnTo>
                  <a:lnTo>
                    <a:pt x="44431356" y="18078797"/>
                  </a:lnTo>
                  <a:close/>
                  <a:moveTo>
                    <a:pt x="0" y="144780"/>
                  </a:moveTo>
                  <a:lnTo>
                    <a:pt x="144780" y="144780"/>
                  </a:lnTo>
                  <a:lnTo>
                    <a:pt x="144780" y="18078797"/>
                  </a:lnTo>
                  <a:lnTo>
                    <a:pt x="0" y="18078797"/>
                  </a:lnTo>
                  <a:lnTo>
                    <a:pt x="0" y="144780"/>
                  </a:lnTo>
                  <a:close/>
                  <a:moveTo>
                    <a:pt x="0" y="18078797"/>
                  </a:moveTo>
                  <a:lnTo>
                    <a:pt x="144780" y="18078797"/>
                  </a:lnTo>
                  <a:lnTo>
                    <a:pt x="144780" y="18223576"/>
                  </a:lnTo>
                  <a:lnTo>
                    <a:pt x="0" y="18223576"/>
                  </a:lnTo>
                  <a:lnTo>
                    <a:pt x="0" y="18078797"/>
                  </a:lnTo>
                  <a:close/>
                  <a:moveTo>
                    <a:pt x="44431356" y="144780"/>
                  </a:moveTo>
                  <a:lnTo>
                    <a:pt x="44576135" y="144780"/>
                  </a:lnTo>
                  <a:lnTo>
                    <a:pt x="44576135" y="18078797"/>
                  </a:lnTo>
                  <a:lnTo>
                    <a:pt x="44431356" y="18078797"/>
                  </a:lnTo>
                  <a:lnTo>
                    <a:pt x="44431356" y="144780"/>
                  </a:lnTo>
                  <a:close/>
                  <a:moveTo>
                    <a:pt x="144780" y="18078797"/>
                  </a:moveTo>
                  <a:lnTo>
                    <a:pt x="44431356" y="18078797"/>
                  </a:lnTo>
                  <a:lnTo>
                    <a:pt x="44431356" y="18223576"/>
                  </a:lnTo>
                  <a:lnTo>
                    <a:pt x="144780" y="18223576"/>
                  </a:lnTo>
                  <a:lnTo>
                    <a:pt x="144780" y="18078797"/>
                  </a:lnTo>
                  <a:close/>
                  <a:moveTo>
                    <a:pt x="44431356" y="0"/>
                  </a:moveTo>
                  <a:lnTo>
                    <a:pt x="44576135" y="0"/>
                  </a:lnTo>
                  <a:lnTo>
                    <a:pt x="44576135" y="144780"/>
                  </a:lnTo>
                  <a:lnTo>
                    <a:pt x="44431356" y="144780"/>
                  </a:lnTo>
                  <a:lnTo>
                    <a:pt x="44431356" y="0"/>
                  </a:lnTo>
                  <a:close/>
                  <a:moveTo>
                    <a:pt x="0" y="0"/>
                  </a:moveTo>
                  <a:lnTo>
                    <a:pt x="144780" y="0"/>
                  </a:lnTo>
                  <a:lnTo>
                    <a:pt x="144780" y="144780"/>
                  </a:lnTo>
                  <a:lnTo>
                    <a:pt x="0" y="144780"/>
                  </a:lnTo>
                  <a:lnTo>
                    <a:pt x="0" y="0"/>
                  </a:lnTo>
                  <a:close/>
                  <a:moveTo>
                    <a:pt x="144780" y="0"/>
                  </a:moveTo>
                  <a:lnTo>
                    <a:pt x="44431356" y="0"/>
                  </a:lnTo>
                  <a:lnTo>
                    <a:pt x="44431356" y="144780"/>
                  </a:lnTo>
                  <a:lnTo>
                    <a:pt x="144780" y="144780"/>
                  </a:lnTo>
                  <a:lnTo>
                    <a:pt x="144780" y="0"/>
                  </a:lnTo>
                  <a:close/>
                </a:path>
              </a:pathLst>
            </a:custGeom>
            <a:solidFill>
              <a:srgbClr val="EBEFF2"/>
            </a:solidFill>
          </p:spPr>
        </p:sp>
      </p:grpSp>
      <p:sp>
        <p:nvSpPr>
          <p:cNvPr id="5" name="Freeform 5"/>
          <p:cNvSpPr/>
          <p:nvPr/>
        </p:nvSpPr>
        <p:spPr>
          <a:xfrm>
            <a:off x="15022547" y="281522"/>
            <a:ext cx="2827271" cy="2188767"/>
          </a:xfrm>
          <a:custGeom>
            <a:avLst/>
            <a:gdLst/>
            <a:ahLst/>
            <a:cxnLst/>
            <a:rect l="l" t="t" r="r" b="b"/>
            <a:pathLst>
              <a:path w="2827271" h="2188767">
                <a:moveTo>
                  <a:pt x="0" y="0"/>
                </a:moveTo>
                <a:lnTo>
                  <a:pt x="2827271" y="0"/>
                </a:lnTo>
                <a:lnTo>
                  <a:pt x="2827271" y="2188766"/>
                </a:lnTo>
                <a:lnTo>
                  <a:pt x="0" y="2188766"/>
                </a:lnTo>
                <a:lnTo>
                  <a:pt x="0" y="0"/>
                </a:lnTo>
                <a:close/>
              </a:path>
            </a:pathLst>
          </a:custGeom>
          <a:blipFill>
            <a:blip r:embed="rId2"/>
            <a:stretch>
              <a:fillRect/>
            </a:stretch>
          </a:blipFill>
        </p:spPr>
      </p:sp>
      <p:sp>
        <p:nvSpPr>
          <p:cNvPr id="6" name="Freeform 6"/>
          <p:cNvSpPr/>
          <p:nvPr/>
        </p:nvSpPr>
        <p:spPr>
          <a:xfrm>
            <a:off x="60664" y="8688914"/>
            <a:ext cx="1314814" cy="1525722"/>
          </a:xfrm>
          <a:custGeom>
            <a:avLst/>
            <a:gdLst/>
            <a:ahLst/>
            <a:cxnLst/>
            <a:rect l="l" t="t" r="r" b="b"/>
            <a:pathLst>
              <a:path w="1314814" h="1525722">
                <a:moveTo>
                  <a:pt x="0" y="0"/>
                </a:moveTo>
                <a:lnTo>
                  <a:pt x="1314814" y="0"/>
                </a:lnTo>
                <a:lnTo>
                  <a:pt x="1314814" y="1525723"/>
                </a:lnTo>
                <a:lnTo>
                  <a:pt x="0" y="1525723"/>
                </a:lnTo>
                <a:lnTo>
                  <a:pt x="0" y="0"/>
                </a:lnTo>
                <a:close/>
              </a:path>
            </a:pathLst>
          </a:custGeom>
          <a:blipFill>
            <a:blip r:embed="rId3"/>
            <a:stretch>
              <a:fillRect/>
            </a:stretch>
          </a:blipFill>
        </p:spPr>
      </p:sp>
      <p:sp>
        <p:nvSpPr>
          <p:cNvPr id="7" name="Freeform 7"/>
          <p:cNvSpPr/>
          <p:nvPr/>
        </p:nvSpPr>
        <p:spPr>
          <a:xfrm>
            <a:off x="1661228" y="2952713"/>
            <a:ext cx="1470821" cy="1470821"/>
          </a:xfrm>
          <a:custGeom>
            <a:avLst/>
            <a:gdLst/>
            <a:ahLst/>
            <a:cxnLst/>
            <a:rect l="l" t="t" r="r" b="b"/>
            <a:pathLst>
              <a:path w="1470821" h="1470821">
                <a:moveTo>
                  <a:pt x="0" y="0"/>
                </a:moveTo>
                <a:lnTo>
                  <a:pt x="1470821" y="0"/>
                </a:lnTo>
                <a:lnTo>
                  <a:pt x="1470821" y="1470821"/>
                </a:lnTo>
                <a:lnTo>
                  <a:pt x="0" y="1470821"/>
                </a:lnTo>
                <a:lnTo>
                  <a:pt x="0" y="0"/>
                </a:lnTo>
                <a:close/>
              </a:path>
            </a:pathLst>
          </a:custGeom>
          <a:blipFill>
            <a:blip r:embed="rId4"/>
            <a:stretch>
              <a:fillRect/>
            </a:stretch>
          </a:blipFill>
        </p:spPr>
      </p:sp>
      <p:sp>
        <p:nvSpPr>
          <p:cNvPr id="8" name="Freeform 8"/>
          <p:cNvSpPr/>
          <p:nvPr/>
        </p:nvSpPr>
        <p:spPr>
          <a:xfrm>
            <a:off x="3284449" y="2998756"/>
            <a:ext cx="1459893" cy="1453405"/>
          </a:xfrm>
          <a:custGeom>
            <a:avLst/>
            <a:gdLst/>
            <a:ahLst/>
            <a:cxnLst/>
            <a:rect l="l" t="t" r="r" b="b"/>
            <a:pathLst>
              <a:path w="1459893" h="1453405">
                <a:moveTo>
                  <a:pt x="0" y="0"/>
                </a:moveTo>
                <a:lnTo>
                  <a:pt x="1459893" y="0"/>
                </a:lnTo>
                <a:lnTo>
                  <a:pt x="1459893" y="1453405"/>
                </a:lnTo>
                <a:lnTo>
                  <a:pt x="0" y="1453405"/>
                </a:lnTo>
                <a:lnTo>
                  <a:pt x="0" y="0"/>
                </a:lnTo>
                <a:close/>
              </a:path>
            </a:pathLst>
          </a:custGeom>
          <a:blipFill>
            <a:blip r:embed="rId5"/>
            <a:stretch>
              <a:fillRect/>
            </a:stretch>
          </a:blipFill>
        </p:spPr>
      </p:sp>
      <p:sp>
        <p:nvSpPr>
          <p:cNvPr id="9" name="Freeform 9"/>
          <p:cNvSpPr/>
          <p:nvPr/>
        </p:nvSpPr>
        <p:spPr>
          <a:xfrm>
            <a:off x="15993870" y="2952713"/>
            <a:ext cx="2530860" cy="1499448"/>
          </a:xfrm>
          <a:custGeom>
            <a:avLst/>
            <a:gdLst/>
            <a:ahLst/>
            <a:cxnLst/>
            <a:rect l="l" t="t" r="r" b="b"/>
            <a:pathLst>
              <a:path w="2530860" h="1499448">
                <a:moveTo>
                  <a:pt x="0" y="0"/>
                </a:moveTo>
                <a:lnTo>
                  <a:pt x="2530860" y="0"/>
                </a:lnTo>
                <a:lnTo>
                  <a:pt x="2530860" y="1499448"/>
                </a:lnTo>
                <a:lnTo>
                  <a:pt x="0" y="1499448"/>
                </a:lnTo>
                <a:lnTo>
                  <a:pt x="0" y="0"/>
                </a:lnTo>
                <a:close/>
              </a:path>
            </a:pathLst>
          </a:custGeom>
          <a:blipFill>
            <a:blip r:embed="rId6"/>
            <a:stretch>
              <a:fillRect/>
            </a:stretch>
          </a:blipFill>
        </p:spPr>
      </p:sp>
      <p:sp>
        <p:nvSpPr>
          <p:cNvPr id="10" name="Freeform 10"/>
          <p:cNvSpPr/>
          <p:nvPr/>
        </p:nvSpPr>
        <p:spPr>
          <a:xfrm>
            <a:off x="169569" y="4452161"/>
            <a:ext cx="3546433" cy="1044440"/>
          </a:xfrm>
          <a:custGeom>
            <a:avLst/>
            <a:gdLst/>
            <a:ahLst/>
            <a:cxnLst/>
            <a:rect l="l" t="t" r="r" b="b"/>
            <a:pathLst>
              <a:path w="3546433" h="1044440">
                <a:moveTo>
                  <a:pt x="0" y="0"/>
                </a:moveTo>
                <a:lnTo>
                  <a:pt x="3546433" y="0"/>
                </a:lnTo>
                <a:lnTo>
                  <a:pt x="3546433" y="1044440"/>
                </a:lnTo>
                <a:lnTo>
                  <a:pt x="0" y="1044440"/>
                </a:lnTo>
                <a:lnTo>
                  <a:pt x="0" y="0"/>
                </a:lnTo>
                <a:close/>
              </a:path>
            </a:pathLst>
          </a:custGeom>
          <a:blipFill>
            <a:blip r:embed="rId7"/>
            <a:stretch>
              <a:fillRect l="-14010" t="-66475" r="-10118" b="-70427"/>
            </a:stretch>
          </a:blipFill>
        </p:spPr>
      </p:sp>
      <p:sp>
        <p:nvSpPr>
          <p:cNvPr id="11" name="Freeform 11"/>
          <p:cNvSpPr/>
          <p:nvPr/>
        </p:nvSpPr>
        <p:spPr>
          <a:xfrm>
            <a:off x="4896742" y="2892350"/>
            <a:ext cx="1637251" cy="1574774"/>
          </a:xfrm>
          <a:custGeom>
            <a:avLst/>
            <a:gdLst/>
            <a:ahLst/>
            <a:cxnLst/>
            <a:rect l="l" t="t" r="r" b="b"/>
            <a:pathLst>
              <a:path w="1637251" h="1574774">
                <a:moveTo>
                  <a:pt x="0" y="0"/>
                </a:moveTo>
                <a:lnTo>
                  <a:pt x="1637251" y="0"/>
                </a:lnTo>
                <a:lnTo>
                  <a:pt x="1637251" y="1574774"/>
                </a:lnTo>
                <a:lnTo>
                  <a:pt x="0" y="1574774"/>
                </a:lnTo>
                <a:lnTo>
                  <a:pt x="0" y="0"/>
                </a:lnTo>
                <a:close/>
              </a:path>
            </a:pathLst>
          </a:custGeom>
          <a:blipFill>
            <a:blip r:embed="rId8"/>
            <a:stretch>
              <a:fillRect l="-11422" r="-378333" b="-118868"/>
            </a:stretch>
          </a:blipFill>
        </p:spPr>
      </p:sp>
      <p:sp>
        <p:nvSpPr>
          <p:cNvPr id="12" name="Freeform 12"/>
          <p:cNvSpPr/>
          <p:nvPr/>
        </p:nvSpPr>
        <p:spPr>
          <a:xfrm>
            <a:off x="8246953" y="2998756"/>
            <a:ext cx="1877142" cy="1297437"/>
          </a:xfrm>
          <a:custGeom>
            <a:avLst/>
            <a:gdLst/>
            <a:ahLst/>
            <a:cxnLst/>
            <a:rect l="l" t="t" r="r" b="b"/>
            <a:pathLst>
              <a:path w="1877142" h="1297437">
                <a:moveTo>
                  <a:pt x="0" y="0"/>
                </a:moveTo>
                <a:lnTo>
                  <a:pt x="1877142" y="0"/>
                </a:lnTo>
                <a:lnTo>
                  <a:pt x="1877142" y="1297437"/>
                </a:lnTo>
                <a:lnTo>
                  <a:pt x="0" y="1297437"/>
                </a:lnTo>
                <a:lnTo>
                  <a:pt x="0" y="0"/>
                </a:lnTo>
                <a:close/>
              </a:path>
            </a:pathLst>
          </a:custGeom>
          <a:blipFill>
            <a:blip r:embed="rId9"/>
            <a:stretch>
              <a:fillRect r="-1058" b="-1291"/>
            </a:stretch>
          </a:blipFill>
        </p:spPr>
      </p:sp>
      <p:sp>
        <p:nvSpPr>
          <p:cNvPr id="13" name="Freeform 13"/>
          <p:cNvSpPr/>
          <p:nvPr/>
        </p:nvSpPr>
        <p:spPr>
          <a:xfrm>
            <a:off x="3861996" y="4543324"/>
            <a:ext cx="3787936" cy="780239"/>
          </a:xfrm>
          <a:custGeom>
            <a:avLst/>
            <a:gdLst/>
            <a:ahLst/>
            <a:cxnLst/>
            <a:rect l="l" t="t" r="r" b="b"/>
            <a:pathLst>
              <a:path w="3787936" h="780239">
                <a:moveTo>
                  <a:pt x="0" y="0"/>
                </a:moveTo>
                <a:lnTo>
                  <a:pt x="3787935" y="0"/>
                </a:lnTo>
                <a:lnTo>
                  <a:pt x="3787935" y="780239"/>
                </a:lnTo>
                <a:lnTo>
                  <a:pt x="0" y="780239"/>
                </a:lnTo>
                <a:lnTo>
                  <a:pt x="0" y="0"/>
                </a:lnTo>
                <a:close/>
              </a:path>
            </a:pathLst>
          </a:custGeom>
          <a:blipFill>
            <a:blip r:embed="rId10"/>
            <a:stretch>
              <a:fillRect r="-667" b="-1410"/>
            </a:stretch>
          </a:blipFill>
        </p:spPr>
      </p:sp>
      <p:sp>
        <p:nvSpPr>
          <p:cNvPr id="14" name="Freeform 14"/>
          <p:cNvSpPr/>
          <p:nvPr/>
        </p:nvSpPr>
        <p:spPr>
          <a:xfrm>
            <a:off x="7954731" y="4583855"/>
            <a:ext cx="5994084" cy="776213"/>
          </a:xfrm>
          <a:custGeom>
            <a:avLst/>
            <a:gdLst/>
            <a:ahLst/>
            <a:cxnLst/>
            <a:rect l="l" t="t" r="r" b="b"/>
            <a:pathLst>
              <a:path w="5994084" h="776213">
                <a:moveTo>
                  <a:pt x="0" y="0"/>
                </a:moveTo>
                <a:lnTo>
                  <a:pt x="5994084" y="0"/>
                </a:lnTo>
                <a:lnTo>
                  <a:pt x="5994084" y="776213"/>
                </a:lnTo>
                <a:lnTo>
                  <a:pt x="0" y="776213"/>
                </a:lnTo>
                <a:lnTo>
                  <a:pt x="0" y="0"/>
                </a:lnTo>
                <a:close/>
              </a:path>
            </a:pathLst>
          </a:custGeom>
          <a:blipFill>
            <a:blip r:embed="rId11"/>
            <a:stretch>
              <a:fillRect r="-377" b="-1105"/>
            </a:stretch>
          </a:blipFill>
        </p:spPr>
      </p:sp>
      <p:sp>
        <p:nvSpPr>
          <p:cNvPr id="15" name="Freeform 15"/>
          <p:cNvSpPr/>
          <p:nvPr/>
        </p:nvSpPr>
        <p:spPr>
          <a:xfrm>
            <a:off x="10333645" y="2991527"/>
            <a:ext cx="2309521" cy="1268810"/>
          </a:xfrm>
          <a:custGeom>
            <a:avLst/>
            <a:gdLst/>
            <a:ahLst/>
            <a:cxnLst/>
            <a:rect l="l" t="t" r="r" b="b"/>
            <a:pathLst>
              <a:path w="2309521" h="1268810">
                <a:moveTo>
                  <a:pt x="0" y="0"/>
                </a:moveTo>
                <a:lnTo>
                  <a:pt x="2309521" y="0"/>
                </a:lnTo>
                <a:lnTo>
                  <a:pt x="2309521" y="1268810"/>
                </a:lnTo>
                <a:lnTo>
                  <a:pt x="0" y="1268810"/>
                </a:lnTo>
                <a:lnTo>
                  <a:pt x="0" y="0"/>
                </a:lnTo>
                <a:close/>
              </a:path>
            </a:pathLst>
          </a:custGeom>
          <a:blipFill>
            <a:blip r:embed="rId12"/>
            <a:stretch>
              <a:fillRect r="-1115" b="-850"/>
            </a:stretch>
          </a:blipFill>
        </p:spPr>
      </p:sp>
      <p:sp>
        <p:nvSpPr>
          <p:cNvPr id="16" name="Freeform 16"/>
          <p:cNvSpPr/>
          <p:nvPr/>
        </p:nvSpPr>
        <p:spPr>
          <a:xfrm>
            <a:off x="12828443" y="3032668"/>
            <a:ext cx="2092524" cy="1177044"/>
          </a:xfrm>
          <a:custGeom>
            <a:avLst/>
            <a:gdLst/>
            <a:ahLst/>
            <a:cxnLst/>
            <a:rect l="l" t="t" r="r" b="b"/>
            <a:pathLst>
              <a:path w="2092524" h="1177044">
                <a:moveTo>
                  <a:pt x="0" y="0"/>
                </a:moveTo>
                <a:lnTo>
                  <a:pt x="2092524" y="0"/>
                </a:lnTo>
                <a:lnTo>
                  <a:pt x="2092524" y="1177045"/>
                </a:lnTo>
                <a:lnTo>
                  <a:pt x="0" y="1177045"/>
                </a:lnTo>
                <a:lnTo>
                  <a:pt x="0" y="0"/>
                </a:lnTo>
                <a:close/>
              </a:path>
            </a:pathLst>
          </a:custGeom>
          <a:blipFill>
            <a:blip r:embed="rId13"/>
            <a:stretch>
              <a:fillRect r="-996" b="-548"/>
            </a:stretch>
          </a:blipFill>
        </p:spPr>
      </p:sp>
      <p:sp>
        <p:nvSpPr>
          <p:cNvPr id="17" name="Freeform 17"/>
          <p:cNvSpPr/>
          <p:nvPr/>
        </p:nvSpPr>
        <p:spPr>
          <a:xfrm>
            <a:off x="15101942" y="3017900"/>
            <a:ext cx="1102380" cy="1278293"/>
          </a:xfrm>
          <a:custGeom>
            <a:avLst/>
            <a:gdLst/>
            <a:ahLst/>
            <a:cxnLst/>
            <a:rect l="l" t="t" r="r" b="b"/>
            <a:pathLst>
              <a:path w="1102380" h="1278293">
                <a:moveTo>
                  <a:pt x="0" y="0"/>
                </a:moveTo>
                <a:lnTo>
                  <a:pt x="1102380" y="0"/>
                </a:lnTo>
                <a:lnTo>
                  <a:pt x="1102380" y="1278293"/>
                </a:lnTo>
                <a:lnTo>
                  <a:pt x="0" y="1278293"/>
                </a:lnTo>
                <a:lnTo>
                  <a:pt x="0" y="0"/>
                </a:lnTo>
                <a:close/>
              </a:path>
            </a:pathLst>
          </a:custGeom>
          <a:blipFill>
            <a:blip r:embed="rId14"/>
            <a:stretch>
              <a:fillRect r="-1282" b="-1453"/>
            </a:stretch>
          </a:blipFill>
        </p:spPr>
      </p:sp>
      <p:sp>
        <p:nvSpPr>
          <p:cNvPr id="18" name="Freeform 18"/>
          <p:cNvSpPr/>
          <p:nvPr/>
        </p:nvSpPr>
        <p:spPr>
          <a:xfrm>
            <a:off x="3008248" y="8753785"/>
            <a:ext cx="1415508" cy="1415508"/>
          </a:xfrm>
          <a:custGeom>
            <a:avLst/>
            <a:gdLst/>
            <a:ahLst/>
            <a:cxnLst/>
            <a:rect l="l" t="t" r="r" b="b"/>
            <a:pathLst>
              <a:path w="1415508" h="1415508">
                <a:moveTo>
                  <a:pt x="0" y="0"/>
                </a:moveTo>
                <a:lnTo>
                  <a:pt x="1415508" y="0"/>
                </a:lnTo>
                <a:lnTo>
                  <a:pt x="1415508" y="1415509"/>
                </a:lnTo>
                <a:lnTo>
                  <a:pt x="0" y="1415509"/>
                </a:lnTo>
                <a:lnTo>
                  <a:pt x="0" y="0"/>
                </a:lnTo>
                <a:close/>
              </a:path>
            </a:pathLst>
          </a:custGeom>
          <a:blipFill>
            <a:blip r:embed="rId15"/>
            <a:stretch>
              <a:fillRect r="-559" b="-559"/>
            </a:stretch>
          </a:blipFill>
        </p:spPr>
      </p:sp>
      <p:sp>
        <p:nvSpPr>
          <p:cNvPr id="19" name="Freeform 19"/>
          <p:cNvSpPr/>
          <p:nvPr/>
        </p:nvSpPr>
        <p:spPr>
          <a:xfrm>
            <a:off x="169569" y="3055716"/>
            <a:ext cx="1339484" cy="1339484"/>
          </a:xfrm>
          <a:custGeom>
            <a:avLst/>
            <a:gdLst/>
            <a:ahLst/>
            <a:cxnLst/>
            <a:rect l="l" t="t" r="r" b="b"/>
            <a:pathLst>
              <a:path w="1339484" h="1339484">
                <a:moveTo>
                  <a:pt x="0" y="0"/>
                </a:moveTo>
                <a:lnTo>
                  <a:pt x="1339485" y="0"/>
                </a:lnTo>
                <a:lnTo>
                  <a:pt x="1339485" y="1339485"/>
                </a:lnTo>
                <a:lnTo>
                  <a:pt x="0" y="1339485"/>
                </a:lnTo>
                <a:lnTo>
                  <a:pt x="0" y="0"/>
                </a:lnTo>
                <a:close/>
              </a:path>
            </a:pathLst>
          </a:custGeom>
          <a:blipFill>
            <a:blip r:embed="rId16"/>
            <a:stretch>
              <a:fillRect r="-836" b="-836"/>
            </a:stretch>
          </a:blipFill>
        </p:spPr>
      </p:sp>
      <p:sp>
        <p:nvSpPr>
          <p:cNvPr id="20" name="Freeform 20"/>
          <p:cNvSpPr/>
          <p:nvPr/>
        </p:nvSpPr>
        <p:spPr>
          <a:xfrm>
            <a:off x="169569" y="5604440"/>
            <a:ext cx="4961498" cy="928844"/>
          </a:xfrm>
          <a:custGeom>
            <a:avLst/>
            <a:gdLst/>
            <a:ahLst/>
            <a:cxnLst/>
            <a:rect l="l" t="t" r="r" b="b"/>
            <a:pathLst>
              <a:path w="4961498" h="928844">
                <a:moveTo>
                  <a:pt x="0" y="0"/>
                </a:moveTo>
                <a:lnTo>
                  <a:pt x="4961499" y="0"/>
                </a:lnTo>
                <a:lnTo>
                  <a:pt x="4961499" y="928844"/>
                </a:lnTo>
                <a:lnTo>
                  <a:pt x="0" y="928844"/>
                </a:lnTo>
                <a:lnTo>
                  <a:pt x="0" y="0"/>
                </a:lnTo>
                <a:close/>
              </a:path>
            </a:pathLst>
          </a:custGeom>
          <a:blipFill>
            <a:blip r:embed="rId17"/>
            <a:stretch>
              <a:fillRect r="-9921" b="-1521"/>
            </a:stretch>
          </a:blipFill>
        </p:spPr>
      </p:sp>
      <p:sp>
        <p:nvSpPr>
          <p:cNvPr id="21" name="Freeform 21"/>
          <p:cNvSpPr/>
          <p:nvPr/>
        </p:nvSpPr>
        <p:spPr>
          <a:xfrm>
            <a:off x="14281615" y="4322528"/>
            <a:ext cx="3891246" cy="1482378"/>
          </a:xfrm>
          <a:custGeom>
            <a:avLst/>
            <a:gdLst/>
            <a:ahLst/>
            <a:cxnLst/>
            <a:rect l="l" t="t" r="r" b="b"/>
            <a:pathLst>
              <a:path w="3891246" h="1482378">
                <a:moveTo>
                  <a:pt x="0" y="0"/>
                </a:moveTo>
                <a:lnTo>
                  <a:pt x="3891246" y="0"/>
                </a:lnTo>
                <a:lnTo>
                  <a:pt x="3891246" y="1482379"/>
                </a:lnTo>
                <a:lnTo>
                  <a:pt x="0" y="1482379"/>
                </a:lnTo>
                <a:lnTo>
                  <a:pt x="0" y="0"/>
                </a:lnTo>
                <a:close/>
              </a:path>
            </a:pathLst>
          </a:custGeom>
          <a:blipFill>
            <a:blip r:embed="rId18"/>
            <a:stretch>
              <a:fillRect r="-708" b="-647"/>
            </a:stretch>
          </a:blipFill>
        </p:spPr>
      </p:sp>
      <p:sp>
        <p:nvSpPr>
          <p:cNvPr id="22" name="Freeform 22"/>
          <p:cNvSpPr/>
          <p:nvPr/>
        </p:nvSpPr>
        <p:spPr>
          <a:xfrm>
            <a:off x="15993870" y="5664454"/>
            <a:ext cx="2104867" cy="1266818"/>
          </a:xfrm>
          <a:custGeom>
            <a:avLst/>
            <a:gdLst/>
            <a:ahLst/>
            <a:cxnLst/>
            <a:rect l="l" t="t" r="r" b="b"/>
            <a:pathLst>
              <a:path w="2104867" h="1266818">
                <a:moveTo>
                  <a:pt x="0" y="0"/>
                </a:moveTo>
                <a:lnTo>
                  <a:pt x="2104867" y="0"/>
                </a:lnTo>
                <a:lnTo>
                  <a:pt x="2104867" y="1266818"/>
                </a:lnTo>
                <a:lnTo>
                  <a:pt x="0" y="1266818"/>
                </a:lnTo>
                <a:lnTo>
                  <a:pt x="0" y="0"/>
                </a:lnTo>
                <a:close/>
              </a:path>
            </a:pathLst>
          </a:custGeom>
          <a:blipFill>
            <a:blip r:embed="rId19"/>
            <a:stretch>
              <a:fillRect/>
            </a:stretch>
          </a:blipFill>
        </p:spPr>
      </p:sp>
      <p:sp>
        <p:nvSpPr>
          <p:cNvPr id="23" name="Freeform 23"/>
          <p:cNvSpPr/>
          <p:nvPr/>
        </p:nvSpPr>
        <p:spPr>
          <a:xfrm>
            <a:off x="2794637" y="7536193"/>
            <a:ext cx="2244174" cy="1258451"/>
          </a:xfrm>
          <a:custGeom>
            <a:avLst/>
            <a:gdLst/>
            <a:ahLst/>
            <a:cxnLst/>
            <a:rect l="l" t="t" r="r" b="b"/>
            <a:pathLst>
              <a:path w="2244174" h="1258451">
                <a:moveTo>
                  <a:pt x="0" y="0"/>
                </a:moveTo>
                <a:lnTo>
                  <a:pt x="2244174" y="0"/>
                </a:lnTo>
                <a:lnTo>
                  <a:pt x="2244174" y="1258452"/>
                </a:lnTo>
                <a:lnTo>
                  <a:pt x="0" y="1258452"/>
                </a:lnTo>
                <a:lnTo>
                  <a:pt x="0" y="0"/>
                </a:lnTo>
                <a:close/>
              </a:path>
            </a:pathLst>
          </a:custGeom>
          <a:blipFill>
            <a:blip r:embed="rId20"/>
            <a:stretch>
              <a:fillRect t="-16026" r="-17445" b="-93410"/>
            </a:stretch>
          </a:blipFill>
        </p:spPr>
      </p:sp>
      <p:sp>
        <p:nvSpPr>
          <p:cNvPr id="24" name="Freeform 24"/>
          <p:cNvSpPr/>
          <p:nvPr/>
        </p:nvSpPr>
        <p:spPr>
          <a:xfrm>
            <a:off x="326008" y="7609992"/>
            <a:ext cx="2070631" cy="1110854"/>
          </a:xfrm>
          <a:custGeom>
            <a:avLst/>
            <a:gdLst/>
            <a:ahLst/>
            <a:cxnLst/>
            <a:rect l="l" t="t" r="r" b="b"/>
            <a:pathLst>
              <a:path w="2070631" h="1110854">
                <a:moveTo>
                  <a:pt x="0" y="0"/>
                </a:moveTo>
                <a:lnTo>
                  <a:pt x="2070631" y="0"/>
                </a:lnTo>
                <a:lnTo>
                  <a:pt x="2070631" y="1110854"/>
                </a:lnTo>
                <a:lnTo>
                  <a:pt x="0" y="1110854"/>
                </a:lnTo>
                <a:lnTo>
                  <a:pt x="0" y="0"/>
                </a:lnTo>
                <a:close/>
              </a:path>
            </a:pathLst>
          </a:custGeom>
          <a:blipFill>
            <a:blip r:embed="rId21"/>
            <a:stretch>
              <a:fillRect t="-44286" r="-30204" b="-98414"/>
            </a:stretch>
          </a:blipFill>
        </p:spPr>
      </p:sp>
      <p:sp>
        <p:nvSpPr>
          <p:cNvPr id="25" name="Freeform 25"/>
          <p:cNvSpPr/>
          <p:nvPr/>
        </p:nvSpPr>
        <p:spPr>
          <a:xfrm>
            <a:off x="5436809" y="7660132"/>
            <a:ext cx="1676504" cy="1153609"/>
          </a:xfrm>
          <a:custGeom>
            <a:avLst/>
            <a:gdLst/>
            <a:ahLst/>
            <a:cxnLst/>
            <a:rect l="l" t="t" r="r" b="b"/>
            <a:pathLst>
              <a:path w="1676504" h="1153609">
                <a:moveTo>
                  <a:pt x="0" y="0"/>
                </a:moveTo>
                <a:lnTo>
                  <a:pt x="1676504" y="0"/>
                </a:lnTo>
                <a:lnTo>
                  <a:pt x="1676504" y="1153609"/>
                </a:lnTo>
                <a:lnTo>
                  <a:pt x="0" y="1153609"/>
                </a:lnTo>
                <a:lnTo>
                  <a:pt x="0" y="0"/>
                </a:lnTo>
                <a:close/>
              </a:path>
            </a:pathLst>
          </a:custGeom>
          <a:blipFill>
            <a:blip r:embed="rId22"/>
            <a:stretch>
              <a:fillRect r="-45272" b="-111119"/>
            </a:stretch>
          </a:blipFill>
        </p:spPr>
      </p:sp>
      <p:sp>
        <p:nvSpPr>
          <p:cNvPr id="26" name="Freeform 26"/>
          <p:cNvSpPr/>
          <p:nvPr/>
        </p:nvSpPr>
        <p:spPr>
          <a:xfrm>
            <a:off x="16727628" y="8641130"/>
            <a:ext cx="1445233" cy="1445233"/>
          </a:xfrm>
          <a:custGeom>
            <a:avLst/>
            <a:gdLst/>
            <a:ahLst/>
            <a:cxnLst/>
            <a:rect l="l" t="t" r="r" b="b"/>
            <a:pathLst>
              <a:path w="1445233" h="1445233">
                <a:moveTo>
                  <a:pt x="0" y="0"/>
                </a:moveTo>
                <a:lnTo>
                  <a:pt x="1445233" y="0"/>
                </a:lnTo>
                <a:lnTo>
                  <a:pt x="1445233" y="1445233"/>
                </a:lnTo>
                <a:lnTo>
                  <a:pt x="0" y="1445233"/>
                </a:lnTo>
                <a:lnTo>
                  <a:pt x="0" y="0"/>
                </a:lnTo>
                <a:close/>
              </a:path>
            </a:pathLst>
          </a:custGeom>
          <a:blipFill>
            <a:blip r:embed="rId23"/>
            <a:stretch>
              <a:fillRect/>
            </a:stretch>
          </a:blipFill>
        </p:spPr>
      </p:sp>
      <p:sp>
        <p:nvSpPr>
          <p:cNvPr id="27" name="Freeform 27"/>
          <p:cNvSpPr/>
          <p:nvPr/>
        </p:nvSpPr>
        <p:spPr>
          <a:xfrm>
            <a:off x="14980227" y="8622708"/>
            <a:ext cx="1609210" cy="1609210"/>
          </a:xfrm>
          <a:custGeom>
            <a:avLst/>
            <a:gdLst/>
            <a:ahLst/>
            <a:cxnLst/>
            <a:rect l="l" t="t" r="r" b="b"/>
            <a:pathLst>
              <a:path w="1609210" h="1609210">
                <a:moveTo>
                  <a:pt x="0" y="0"/>
                </a:moveTo>
                <a:lnTo>
                  <a:pt x="1609210" y="0"/>
                </a:lnTo>
                <a:lnTo>
                  <a:pt x="1609210" y="1609209"/>
                </a:lnTo>
                <a:lnTo>
                  <a:pt x="0" y="1609209"/>
                </a:lnTo>
                <a:lnTo>
                  <a:pt x="0" y="0"/>
                </a:lnTo>
                <a:close/>
              </a:path>
            </a:pathLst>
          </a:custGeom>
          <a:blipFill>
            <a:blip r:embed="rId24"/>
            <a:stretch>
              <a:fillRect/>
            </a:stretch>
          </a:blipFill>
        </p:spPr>
      </p:sp>
      <p:sp>
        <p:nvSpPr>
          <p:cNvPr id="28" name="Freeform 28"/>
          <p:cNvSpPr/>
          <p:nvPr/>
        </p:nvSpPr>
        <p:spPr>
          <a:xfrm>
            <a:off x="11591885" y="8772450"/>
            <a:ext cx="1573018" cy="1573018"/>
          </a:xfrm>
          <a:custGeom>
            <a:avLst/>
            <a:gdLst/>
            <a:ahLst/>
            <a:cxnLst/>
            <a:rect l="l" t="t" r="r" b="b"/>
            <a:pathLst>
              <a:path w="1573018" h="1573018">
                <a:moveTo>
                  <a:pt x="0" y="0"/>
                </a:moveTo>
                <a:lnTo>
                  <a:pt x="1573018" y="0"/>
                </a:lnTo>
                <a:lnTo>
                  <a:pt x="1573018" y="1573019"/>
                </a:lnTo>
                <a:lnTo>
                  <a:pt x="0" y="1573019"/>
                </a:lnTo>
                <a:lnTo>
                  <a:pt x="0" y="0"/>
                </a:lnTo>
                <a:close/>
              </a:path>
            </a:pathLst>
          </a:custGeom>
          <a:blipFill>
            <a:blip r:embed="rId25"/>
            <a:stretch>
              <a:fillRect/>
            </a:stretch>
          </a:blipFill>
        </p:spPr>
      </p:sp>
      <p:sp>
        <p:nvSpPr>
          <p:cNvPr id="29" name="Freeform 29"/>
          <p:cNvSpPr/>
          <p:nvPr/>
        </p:nvSpPr>
        <p:spPr>
          <a:xfrm>
            <a:off x="6612926" y="2918090"/>
            <a:ext cx="1420027" cy="1415684"/>
          </a:xfrm>
          <a:custGeom>
            <a:avLst/>
            <a:gdLst/>
            <a:ahLst/>
            <a:cxnLst/>
            <a:rect l="l" t="t" r="r" b="b"/>
            <a:pathLst>
              <a:path w="1420027" h="1415684">
                <a:moveTo>
                  <a:pt x="0" y="0"/>
                </a:moveTo>
                <a:lnTo>
                  <a:pt x="1420027" y="0"/>
                </a:lnTo>
                <a:lnTo>
                  <a:pt x="1420027" y="1415684"/>
                </a:lnTo>
                <a:lnTo>
                  <a:pt x="0" y="1415684"/>
                </a:lnTo>
                <a:lnTo>
                  <a:pt x="0" y="0"/>
                </a:lnTo>
                <a:close/>
              </a:path>
            </a:pathLst>
          </a:custGeom>
          <a:blipFill>
            <a:blip r:embed="rId26"/>
            <a:stretch>
              <a:fillRect l="-15905" t="-17591" r="-15856" b="-14574"/>
            </a:stretch>
          </a:blipFill>
        </p:spPr>
      </p:sp>
      <p:sp>
        <p:nvSpPr>
          <p:cNvPr id="30" name="Freeform 30"/>
          <p:cNvSpPr/>
          <p:nvPr/>
        </p:nvSpPr>
        <p:spPr>
          <a:xfrm>
            <a:off x="1375478" y="8638761"/>
            <a:ext cx="1626030" cy="1626030"/>
          </a:xfrm>
          <a:custGeom>
            <a:avLst/>
            <a:gdLst/>
            <a:ahLst/>
            <a:cxnLst/>
            <a:rect l="l" t="t" r="r" b="b"/>
            <a:pathLst>
              <a:path w="1626030" h="1626030">
                <a:moveTo>
                  <a:pt x="0" y="0"/>
                </a:moveTo>
                <a:lnTo>
                  <a:pt x="1626030" y="0"/>
                </a:lnTo>
                <a:lnTo>
                  <a:pt x="1626030" y="1626030"/>
                </a:lnTo>
                <a:lnTo>
                  <a:pt x="0" y="1626030"/>
                </a:lnTo>
                <a:lnTo>
                  <a:pt x="0" y="0"/>
                </a:lnTo>
                <a:close/>
              </a:path>
            </a:pathLst>
          </a:custGeom>
          <a:blipFill>
            <a:blip r:embed="rId27"/>
            <a:stretch>
              <a:fillRect/>
            </a:stretch>
          </a:blipFill>
        </p:spPr>
      </p:sp>
      <p:sp>
        <p:nvSpPr>
          <p:cNvPr id="31" name="Freeform 31"/>
          <p:cNvSpPr/>
          <p:nvPr/>
        </p:nvSpPr>
        <p:spPr>
          <a:xfrm>
            <a:off x="4533601" y="8940482"/>
            <a:ext cx="1493770" cy="1324309"/>
          </a:xfrm>
          <a:custGeom>
            <a:avLst/>
            <a:gdLst/>
            <a:ahLst/>
            <a:cxnLst/>
            <a:rect l="l" t="t" r="r" b="b"/>
            <a:pathLst>
              <a:path w="1493770" h="1324309">
                <a:moveTo>
                  <a:pt x="0" y="0"/>
                </a:moveTo>
                <a:lnTo>
                  <a:pt x="1493770" y="0"/>
                </a:lnTo>
                <a:lnTo>
                  <a:pt x="1493770" y="1324309"/>
                </a:lnTo>
                <a:lnTo>
                  <a:pt x="0" y="1324309"/>
                </a:lnTo>
                <a:lnTo>
                  <a:pt x="0" y="0"/>
                </a:lnTo>
                <a:close/>
              </a:path>
            </a:pathLst>
          </a:custGeom>
          <a:blipFill>
            <a:blip r:embed="rId28"/>
            <a:stretch>
              <a:fillRect/>
            </a:stretch>
          </a:blipFill>
        </p:spPr>
      </p:sp>
      <p:sp>
        <p:nvSpPr>
          <p:cNvPr id="32" name="Freeform 32"/>
          <p:cNvSpPr/>
          <p:nvPr/>
        </p:nvSpPr>
        <p:spPr>
          <a:xfrm>
            <a:off x="4009585" y="6576502"/>
            <a:ext cx="4530951" cy="1114468"/>
          </a:xfrm>
          <a:custGeom>
            <a:avLst/>
            <a:gdLst/>
            <a:ahLst/>
            <a:cxnLst/>
            <a:rect l="l" t="t" r="r" b="b"/>
            <a:pathLst>
              <a:path w="4530951" h="1114468">
                <a:moveTo>
                  <a:pt x="0" y="0"/>
                </a:moveTo>
                <a:lnTo>
                  <a:pt x="4530952" y="0"/>
                </a:lnTo>
                <a:lnTo>
                  <a:pt x="4530952" y="1114468"/>
                </a:lnTo>
                <a:lnTo>
                  <a:pt x="0" y="1114468"/>
                </a:lnTo>
                <a:lnTo>
                  <a:pt x="0" y="0"/>
                </a:lnTo>
                <a:close/>
              </a:path>
            </a:pathLst>
          </a:custGeom>
          <a:blipFill>
            <a:blip r:embed="rId29"/>
            <a:stretch>
              <a:fillRect/>
            </a:stretch>
          </a:blipFill>
        </p:spPr>
      </p:sp>
      <p:sp>
        <p:nvSpPr>
          <p:cNvPr id="33" name="Freeform 33"/>
          <p:cNvSpPr/>
          <p:nvPr/>
        </p:nvSpPr>
        <p:spPr>
          <a:xfrm>
            <a:off x="200083" y="6609484"/>
            <a:ext cx="3343163" cy="1000509"/>
          </a:xfrm>
          <a:custGeom>
            <a:avLst/>
            <a:gdLst/>
            <a:ahLst/>
            <a:cxnLst/>
            <a:rect l="l" t="t" r="r" b="b"/>
            <a:pathLst>
              <a:path w="3343163" h="1000509">
                <a:moveTo>
                  <a:pt x="0" y="0"/>
                </a:moveTo>
                <a:lnTo>
                  <a:pt x="3343163" y="0"/>
                </a:lnTo>
                <a:lnTo>
                  <a:pt x="3343163" y="1000508"/>
                </a:lnTo>
                <a:lnTo>
                  <a:pt x="0" y="1000508"/>
                </a:lnTo>
                <a:lnTo>
                  <a:pt x="0" y="0"/>
                </a:lnTo>
                <a:close/>
              </a:path>
            </a:pathLst>
          </a:custGeom>
          <a:blipFill>
            <a:blip r:embed="rId30"/>
            <a:stretch>
              <a:fillRect/>
            </a:stretch>
          </a:blipFill>
        </p:spPr>
      </p:sp>
      <p:sp>
        <p:nvSpPr>
          <p:cNvPr id="34" name="Freeform 34"/>
          <p:cNvSpPr/>
          <p:nvPr/>
        </p:nvSpPr>
        <p:spPr>
          <a:xfrm>
            <a:off x="5199125" y="5493418"/>
            <a:ext cx="6682822" cy="1013425"/>
          </a:xfrm>
          <a:custGeom>
            <a:avLst/>
            <a:gdLst/>
            <a:ahLst/>
            <a:cxnLst/>
            <a:rect l="l" t="t" r="r" b="b"/>
            <a:pathLst>
              <a:path w="6682822" h="1013425">
                <a:moveTo>
                  <a:pt x="0" y="0"/>
                </a:moveTo>
                <a:lnTo>
                  <a:pt x="6682823" y="0"/>
                </a:lnTo>
                <a:lnTo>
                  <a:pt x="6682823" y="1013425"/>
                </a:lnTo>
                <a:lnTo>
                  <a:pt x="0" y="1013425"/>
                </a:lnTo>
                <a:lnTo>
                  <a:pt x="0" y="0"/>
                </a:lnTo>
                <a:close/>
              </a:path>
            </a:pathLst>
          </a:custGeom>
          <a:blipFill>
            <a:blip r:embed="rId31"/>
            <a:stretch>
              <a:fillRect l="-2715" t="-64959" b="-28565"/>
            </a:stretch>
          </a:blipFill>
        </p:spPr>
      </p:sp>
      <p:sp>
        <p:nvSpPr>
          <p:cNvPr id="35" name="Freeform 35"/>
          <p:cNvSpPr/>
          <p:nvPr/>
        </p:nvSpPr>
        <p:spPr>
          <a:xfrm>
            <a:off x="7764061" y="9096403"/>
            <a:ext cx="1892011" cy="930061"/>
          </a:xfrm>
          <a:custGeom>
            <a:avLst/>
            <a:gdLst/>
            <a:ahLst/>
            <a:cxnLst/>
            <a:rect l="l" t="t" r="r" b="b"/>
            <a:pathLst>
              <a:path w="1892011" h="930061">
                <a:moveTo>
                  <a:pt x="0" y="0"/>
                </a:moveTo>
                <a:lnTo>
                  <a:pt x="1892011" y="0"/>
                </a:lnTo>
                <a:lnTo>
                  <a:pt x="1892011" y="930062"/>
                </a:lnTo>
                <a:lnTo>
                  <a:pt x="0" y="930062"/>
                </a:lnTo>
                <a:lnTo>
                  <a:pt x="0" y="0"/>
                </a:lnTo>
                <a:close/>
              </a:path>
            </a:pathLst>
          </a:custGeom>
          <a:blipFill>
            <a:blip r:embed="rId32"/>
            <a:stretch>
              <a:fillRect/>
            </a:stretch>
          </a:blipFill>
        </p:spPr>
      </p:sp>
      <p:sp>
        <p:nvSpPr>
          <p:cNvPr id="36" name="Freeform 36"/>
          <p:cNvSpPr/>
          <p:nvPr/>
        </p:nvSpPr>
        <p:spPr>
          <a:xfrm>
            <a:off x="9762908" y="6533284"/>
            <a:ext cx="3450995" cy="1281798"/>
          </a:xfrm>
          <a:custGeom>
            <a:avLst/>
            <a:gdLst/>
            <a:ahLst/>
            <a:cxnLst/>
            <a:rect l="l" t="t" r="r" b="b"/>
            <a:pathLst>
              <a:path w="3450995" h="1281798">
                <a:moveTo>
                  <a:pt x="0" y="0"/>
                </a:moveTo>
                <a:lnTo>
                  <a:pt x="3450995" y="0"/>
                </a:lnTo>
                <a:lnTo>
                  <a:pt x="3450995" y="1281798"/>
                </a:lnTo>
                <a:lnTo>
                  <a:pt x="0" y="1281798"/>
                </a:lnTo>
                <a:lnTo>
                  <a:pt x="0" y="0"/>
                </a:lnTo>
                <a:close/>
              </a:path>
            </a:pathLst>
          </a:custGeom>
          <a:blipFill>
            <a:blip r:embed="rId33"/>
            <a:stretch>
              <a:fillRect/>
            </a:stretch>
          </a:blipFill>
        </p:spPr>
      </p:sp>
      <p:sp>
        <p:nvSpPr>
          <p:cNvPr id="37" name="Freeform 37"/>
          <p:cNvSpPr/>
          <p:nvPr/>
        </p:nvSpPr>
        <p:spPr>
          <a:xfrm>
            <a:off x="11948623" y="5464843"/>
            <a:ext cx="4153607" cy="1183118"/>
          </a:xfrm>
          <a:custGeom>
            <a:avLst/>
            <a:gdLst/>
            <a:ahLst/>
            <a:cxnLst/>
            <a:rect l="l" t="t" r="r" b="b"/>
            <a:pathLst>
              <a:path w="4153607" h="1183118">
                <a:moveTo>
                  <a:pt x="0" y="0"/>
                </a:moveTo>
                <a:lnTo>
                  <a:pt x="4153607" y="0"/>
                </a:lnTo>
                <a:lnTo>
                  <a:pt x="4153607" y="1183118"/>
                </a:lnTo>
                <a:lnTo>
                  <a:pt x="0" y="1183118"/>
                </a:lnTo>
                <a:lnTo>
                  <a:pt x="0" y="0"/>
                </a:lnTo>
                <a:close/>
              </a:path>
            </a:pathLst>
          </a:custGeom>
          <a:blipFill>
            <a:blip r:embed="rId34"/>
            <a:stretch>
              <a:fillRect/>
            </a:stretch>
          </a:blipFill>
        </p:spPr>
      </p:sp>
      <p:sp>
        <p:nvSpPr>
          <p:cNvPr id="38" name="Freeform 38"/>
          <p:cNvSpPr/>
          <p:nvPr/>
        </p:nvSpPr>
        <p:spPr>
          <a:xfrm>
            <a:off x="7601951" y="7881757"/>
            <a:ext cx="2905872" cy="1004245"/>
          </a:xfrm>
          <a:custGeom>
            <a:avLst/>
            <a:gdLst/>
            <a:ahLst/>
            <a:cxnLst/>
            <a:rect l="l" t="t" r="r" b="b"/>
            <a:pathLst>
              <a:path w="2905872" h="1004245">
                <a:moveTo>
                  <a:pt x="0" y="0"/>
                </a:moveTo>
                <a:lnTo>
                  <a:pt x="2905872" y="0"/>
                </a:lnTo>
                <a:lnTo>
                  <a:pt x="2905872" y="1004245"/>
                </a:lnTo>
                <a:lnTo>
                  <a:pt x="0" y="1004245"/>
                </a:lnTo>
                <a:lnTo>
                  <a:pt x="0" y="0"/>
                </a:lnTo>
                <a:close/>
              </a:path>
            </a:pathLst>
          </a:custGeom>
          <a:blipFill>
            <a:blip r:embed="rId35"/>
            <a:stretch>
              <a:fillRect t="-93174" b="-96184"/>
            </a:stretch>
          </a:blipFill>
        </p:spPr>
      </p:sp>
      <p:sp>
        <p:nvSpPr>
          <p:cNvPr id="39" name="Freeform 39"/>
          <p:cNvSpPr/>
          <p:nvPr/>
        </p:nvSpPr>
        <p:spPr>
          <a:xfrm>
            <a:off x="9872863" y="8830785"/>
            <a:ext cx="1529525" cy="1328635"/>
          </a:xfrm>
          <a:custGeom>
            <a:avLst/>
            <a:gdLst/>
            <a:ahLst/>
            <a:cxnLst/>
            <a:rect l="l" t="t" r="r" b="b"/>
            <a:pathLst>
              <a:path w="1529525" h="1328635">
                <a:moveTo>
                  <a:pt x="0" y="0"/>
                </a:moveTo>
                <a:lnTo>
                  <a:pt x="1529526" y="0"/>
                </a:lnTo>
                <a:lnTo>
                  <a:pt x="1529526" y="1328635"/>
                </a:lnTo>
                <a:lnTo>
                  <a:pt x="0" y="1328635"/>
                </a:lnTo>
                <a:lnTo>
                  <a:pt x="0" y="0"/>
                </a:lnTo>
                <a:close/>
              </a:path>
            </a:pathLst>
          </a:custGeom>
          <a:blipFill>
            <a:blip r:embed="rId36"/>
            <a:stretch>
              <a:fillRect l="-6501" t="-10235" r="-6549" b="-19907"/>
            </a:stretch>
          </a:blipFill>
        </p:spPr>
      </p:sp>
      <p:sp>
        <p:nvSpPr>
          <p:cNvPr id="40" name="Freeform 40"/>
          <p:cNvSpPr/>
          <p:nvPr/>
        </p:nvSpPr>
        <p:spPr>
          <a:xfrm>
            <a:off x="6170326" y="8886002"/>
            <a:ext cx="1422100" cy="1345916"/>
          </a:xfrm>
          <a:custGeom>
            <a:avLst/>
            <a:gdLst/>
            <a:ahLst/>
            <a:cxnLst/>
            <a:rect l="l" t="t" r="r" b="b"/>
            <a:pathLst>
              <a:path w="1422100" h="1345916">
                <a:moveTo>
                  <a:pt x="0" y="0"/>
                </a:moveTo>
                <a:lnTo>
                  <a:pt x="1422100" y="0"/>
                </a:lnTo>
                <a:lnTo>
                  <a:pt x="1422100" y="1345915"/>
                </a:lnTo>
                <a:lnTo>
                  <a:pt x="0" y="1345915"/>
                </a:lnTo>
                <a:lnTo>
                  <a:pt x="0" y="0"/>
                </a:lnTo>
                <a:close/>
              </a:path>
            </a:pathLst>
          </a:custGeom>
          <a:blipFill>
            <a:blip r:embed="rId37"/>
            <a:stretch>
              <a:fillRect/>
            </a:stretch>
          </a:blipFill>
        </p:spPr>
      </p:sp>
      <p:sp>
        <p:nvSpPr>
          <p:cNvPr id="41" name="Freeform 41"/>
          <p:cNvSpPr/>
          <p:nvPr/>
        </p:nvSpPr>
        <p:spPr>
          <a:xfrm>
            <a:off x="14777763" y="7133736"/>
            <a:ext cx="3650185" cy="1218968"/>
          </a:xfrm>
          <a:custGeom>
            <a:avLst/>
            <a:gdLst/>
            <a:ahLst/>
            <a:cxnLst/>
            <a:rect l="l" t="t" r="r" b="b"/>
            <a:pathLst>
              <a:path w="3650185" h="1218968">
                <a:moveTo>
                  <a:pt x="0" y="0"/>
                </a:moveTo>
                <a:lnTo>
                  <a:pt x="3650186" y="0"/>
                </a:lnTo>
                <a:lnTo>
                  <a:pt x="3650186" y="1218968"/>
                </a:lnTo>
                <a:lnTo>
                  <a:pt x="0" y="1218968"/>
                </a:lnTo>
                <a:lnTo>
                  <a:pt x="0" y="0"/>
                </a:lnTo>
                <a:close/>
              </a:path>
            </a:pathLst>
          </a:custGeom>
          <a:blipFill>
            <a:blip r:embed="rId38"/>
            <a:stretch>
              <a:fillRect l="-11236" t="-50680" r="-10926" b="-55090"/>
            </a:stretch>
          </a:blipFill>
        </p:spPr>
      </p:sp>
      <p:sp>
        <p:nvSpPr>
          <p:cNvPr id="42" name="Freeform 42"/>
          <p:cNvSpPr/>
          <p:nvPr/>
        </p:nvSpPr>
        <p:spPr>
          <a:xfrm>
            <a:off x="13307778" y="8753785"/>
            <a:ext cx="1672450" cy="1574897"/>
          </a:xfrm>
          <a:custGeom>
            <a:avLst/>
            <a:gdLst/>
            <a:ahLst/>
            <a:cxnLst/>
            <a:rect l="l" t="t" r="r" b="b"/>
            <a:pathLst>
              <a:path w="1672450" h="1574897">
                <a:moveTo>
                  <a:pt x="0" y="0"/>
                </a:moveTo>
                <a:lnTo>
                  <a:pt x="1672449" y="0"/>
                </a:lnTo>
                <a:lnTo>
                  <a:pt x="1672449" y="1574897"/>
                </a:lnTo>
                <a:lnTo>
                  <a:pt x="0" y="1574897"/>
                </a:lnTo>
                <a:lnTo>
                  <a:pt x="0" y="0"/>
                </a:lnTo>
                <a:close/>
              </a:path>
            </a:pathLst>
          </a:custGeom>
          <a:blipFill>
            <a:blip r:embed="rId39"/>
            <a:stretch>
              <a:fillRect r="-305748" b="-139857"/>
            </a:stretch>
          </a:blipFill>
        </p:spPr>
      </p:sp>
      <p:sp>
        <p:nvSpPr>
          <p:cNvPr id="43" name="Freeform 43"/>
          <p:cNvSpPr/>
          <p:nvPr/>
        </p:nvSpPr>
        <p:spPr>
          <a:xfrm>
            <a:off x="12172377" y="7778622"/>
            <a:ext cx="1971626" cy="1170653"/>
          </a:xfrm>
          <a:custGeom>
            <a:avLst/>
            <a:gdLst/>
            <a:ahLst/>
            <a:cxnLst/>
            <a:rect l="l" t="t" r="r" b="b"/>
            <a:pathLst>
              <a:path w="1971626" h="1170653">
                <a:moveTo>
                  <a:pt x="0" y="0"/>
                </a:moveTo>
                <a:lnTo>
                  <a:pt x="1971626" y="0"/>
                </a:lnTo>
                <a:lnTo>
                  <a:pt x="1971626" y="1170653"/>
                </a:lnTo>
                <a:lnTo>
                  <a:pt x="0" y="1170653"/>
                </a:lnTo>
                <a:lnTo>
                  <a:pt x="0" y="0"/>
                </a:lnTo>
                <a:close/>
              </a:path>
            </a:pathLst>
          </a:custGeom>
          <a:blipFill>
            <a:blip r:embed="rId40"/>
            <a:stretch>
              <a:fillRect/>
            </a:stretch>
          </a:blipFill>
        </p:spPr>
      </p:sp>
      <p:sp>
        <p:nvSpPr>
          <p:cNvPr id="44" name="TextBox 44"/>
          <p:cNvSpPr txBox="1"/>
          <p:nvPr/>
        </p:nvSpPr>
        <p:spPr>
          <a:xfrm>
            <a:off x="409705" y="138647"/>
            <a:ext cx="14708713" cy="2814066"/>
          </a:xfrm>
          <a:prstGeom prst="rect">
            <a:avLst/>
          </a:prstGeom>
        </p:spPr>
        <p:txBody>
          <a:bodyPr lIns="0" tIns="0" rIns="0" bIns="0" rtlCol="0" anchor="t">
            <a:spAutoFit/>
          </a:bodyPr>
          <a:lstStyle/>
          <a:p>
            <a:pPr algn="l">
              <a:lnSpc>
                <a:spcPts val="6882"/>
              </a:lnSpc>
            </a:pPr>
            <a:r>
              <a:rPr lang="en-US" sz="6200" spc="136">
                <a:solidFill>
                  <a:srgbClr val="EBEFF2"/>
                </a:solidFill>
                <a:latin typeface="Evolventa"/>
                <a:ea typeface="Evolventa"/>
                <a:cs typeface="Evolventa"/>
                <a:sym typeface="Evolventa"/>
              </a:rPr>
              <a:t>Simon Kuznets Kharkiv National </a:t>
            </a:r>
          </a:p>
          <a:p>
            <a:pPr algn="l">
              <a:lnSpc>
                <a:spcPts val="6882"/>
              </a:lnSpc>
            </a:pPr>
            <a:r>
              <a:rPr lang="en-US" sz="6200" spc="136">
                <a:solidFill>
                  <a:srgbClr val="EBEFF2"/>
                </a:solidFill>
                <a:latin typeface="Evolventa"/>
                <a:ea typeface="Evolventa"/>
                <a:cs typeface="Evolventa"/>
                <a:sym typeface="Evolventa"/>
              </a:rPr>
              <a:t>University of Economics Foreign Partners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rot="10054986">
            <a:off x="2713932" y="9025038"/>
            <a:ext cx="3800120" cy="3565203"/>
          </a:xfrm>
          <a:custGeom>
            <a:avLst/>
            <a:gdLst/>
            <a:ahLst/>
            <a:cxnLst/>
            <a:rect l="l" t="t" r="r" b="b"/>
            <a:pathLst>
              <a:path w="3800120" h="3565203">
                <a:moveTo>
                  <a:pt x="0" y="0"/>
                </a:moveTo>
                <a:lnTo>
                  <a:pt x="3800120" y="0"/>
                </a:lnTo>
                <a:lnTo>
                  <a:pt x="3800120" y="3565203"/>
                </a:lnTo>
                <a:lnTo>
                  <a:pt x="0" y="3565203"/>
                </a:lnTo>
                <a:lnTo>
                  <a:pt x="0" y="0"/>
                </a:lnTo>
                <a:close/>
              </a:path>
            </a:pathLst>
          </a:custGeom>
          <a:blipFill>
            <a:blip r:embed="rId2"/>
            <a:stretch>
              <a:fillRect b="-159"/>
            </a:stretch>
          </a:blipFill>
        </p:spPr>
      </p:sp>
      <p:sp>
        <p:nvSpPr>
          <p:cNvPr id="3" name="Freeform 3"/>
          <p:cNvSpPr/>
          <p:nvPr/>
        </p:nvSpPr>
        <p:spPr>
          <a:xfrm>
            <a:off x="-134419" y="-170034"/>
            <a:ext cx="4432202" cy="10574926"/>
          </a:xfrm>
          <a:custGeom>
            <a:avLst/>
            <a:gdLst/>
            <a:ahLst/>
            <a:cxnLst/>
            <a:rect l="l" t="t" r="r" b="b"/>
            <a:pathLst>
              <a:path w="4432202" h="10574926">
                <a:moveTo>
                  <a:pt x="0" y="0"/>
                </a:moveTo>
                <a:lnTo>
                  <a:pt x="4432202" y="0"/>
                </a:lnTo>
                <a:lnTo>
                  <a:pt x="4432202" y="10574926"/>
                </a:lnTo>
                <a:lnTo>
                  <a:pt x="0" y="105749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8443" y="8446027"/>
            <a:ext cx="1953357" cy="1512215"/>
          </a:xfrm>
          <a:custGeom>
            <a:avLst/>
            <a:gdLst/>
            <a:ahLst/>
            <a:cxnLst/>
            <a:rect l="l" t="t" r="r" b="b"/>
            <a:pathLst>
              <a:path w="1953357" h="1512215">
                <a:moveTo>
                  <a:pt x="0" y="0"/>
                </a:moveTo>
                <a:lnTo>
                  <a:pt x="1953357" y="0"/>
                </a:lnTo>
                <a:lnTo>
                  <a:pt x="1953357" y="1512215"/>
                </a:lnTo>
                <a:lnTo>
                  <a:pt x="0" y="1512215"/>
                </a:lnTo>
                <a:lnTo>
                  <a:pt x="0" y="0"/>
                </a:lnTo>
                <a:close/>
              </a:path>
            </a:pathLst>
          </a:custGeom>
          <a:blipFill>
            <a:blip r:embed="rId5"/>
            <a:stretch>
              <a:fillRect b="-118"/>
            </a:stretch>
          </a:blipFill>
        </p:spPr>
      </p:sp>
      <p:sp>
        <p:nvSpPr>
          <p:cNvPr id="5" name="Freeform 5"/>
          <p:cNvSpPr/>
          <p:nvPr/>
        </p:nvSpPr>
        <p:spPr>
          <a:xfrm>
            <a:off x="2375075" y="8446027"/>
            <a:ext cx="1660082" cy="1636979"/>
          </a:xfrm>
          <a:custGeom>
            <a:avLst/>
            <a:gdLst/>
            <a:ahLst/>
            <a:cxnLst/>
            <a:rect l="l" t="t" r="r" b="b"/>
            <a:pathLst>
              <a:path w="1660082" h="1636979">
                <a:moveTo>
                  <a:pt x="0" y="0"/>
                </a:moveTo>
                <a:lnTo>
                  <a:pt x="1660082" y="0"/>
                </a:lnTo>
                <a:lnTo>
                  <a:pt x="1660082" y="1636979"/>
                </a:lnTo>
                <a:lnTo>
                  <a:pt x="0" y="1636979"/>
                </a:lnTo>
                <a:lnTo>
                  <a:pt x="0" y="0"/>
                </a:lnTo>
                <a:close/>
              </a:path>
            </a:pathLst>
          </a:custGeom>
          <a:blipFill>
            <a:blip r:embed="rId6"/>
            <a:stretch>
              <a:fillRect r="-25"/>
            </a:stretch>
          </a:blipFill>
        </p:spPr>
      </p:sp>
      <p:sp>
        <p:nvSpPr>
          <p:cNvPr id="6" name="Freeform 6"/>
          <p:cNvSpPr/>
          <p:nvPr/>
        </p:nvSpPr>
        <p:spPr>
          <a:xfrm rot="5206115">
            <a:off x="16945204" y="8484828"/>
            <a:ext cx="3800120" cy="3565203"/>
          </a:xfrm>
          <a:custGeom>
            <a:avLst/>
            <a:gdLst/>
            <a:ahLst/>
            <a:cxnLst/>
            <a:rect l="l" t="t" r="r" b="b"/>
            <a:pathLst>
              <a:path w="3800120" h="3565203">
                <a:moveTo>
                  <a:pt x="0" y="0"/>
                </a:moveTo>
                <a:lnTo>
                  <a:pt x="3800120" y="0"/>
                </a:lnTo>
                <a:lnTo>
                  <a:pt x="3800120" y="3565203"/>
                </a:lnTo>
                <a:lnTo>
                  <a:pt x="0" y="3565203"/>
                </a:lnTo>
                <a:lnTo>
                  <a:pt x="0" y="0"/>
                </a:lnTo>
                <a:close/>
              </a:path>
            </a:pathLst>
          </a:custGeom>
          <a:blipFill>
            <a:blip r:embed="rId2"/>
            <a:stretch>
              <a:fillRect b="-159"/>
            </a:stretch>
          </a:blipFill>
        </p:spPr>
      </p:sp>
      <p:grpSp>
        <p:nvGrpSpPr>
          <p:cNvPr id="7" name="Group 7"/>
          <p:cNvGrpSpPr/>
          <p:nvPr/>
        </p:nvGrpSpPr>
        <p:grpSpPr>
          <a:xfrm>
            <a:off x="9254894" y="390300"/>
            <a:ext cx="9643800" cy="1276800"/>
            <a:chOff x="0" y="0"/>
            <a:chExt cx="12858400" cy="1702400"/>
          </a:xfrm>
        </p:grpSpPr>
        <p:sp>
          <p:nvSpPr>
            <p:cNvPr id="8" name="Freeform 8"/>
            <p:cNvSpPr/>
            <p:nvPr/>
          </p:nvSpPr>
          <p:spPr>
            <a:xfrm>
              <a:off x="0" y="0"/>
              <a:ext cx="12858400" cy="1702400"/>
            </a:xfrm>
            <a:custGeom>
              <a:avLst/>
              <a:gdLst/>
              <a:ahLst/>
              <a:cxnLst/>
              <a:rect l="l" t="t" r="r" b="b"/>
              <a:pathLst>
                <a:path w="12858400" h="1702400">
                  <a:moveTo>
                    <a:pt x="0" y="0"/>
                  </a:moveTo>
                  <a:lnTo>
                    <a:pt x="12858400" y="0"/>
                  </a:lnTo>
                  <a:lnTo>
                    <a:pt x="12858400" y="1702400"/>
                  </a:lnTo>
                  <a:lnTo>
                    <a:pt x="0" y="1702400"/>
                  </a:lnTo>
                  <a:close/>
                </a:path>
              </a:pathLst>
            </a:custGeom>
            <a:solidFill>
              <a:srgbClr val="000000">
                <a:alpha val="0"/>
              </a:srgbClr>
            </a:solidFill>
          </p:spPr>
        </p:sp>
        <p:sp>
          <p:nvSpPr>
            <p:cNvPr id="9" name="TextBox 9"/>
            <p:cNvSpPr txBox="1"/>
            <p:nvPr/>
          </p:nvSpPr>
          <p:spPr>
            <a:xfrm>
              <a:off x="0" y="-123825"/>
              <a:ext cx="12858400" cy="1826225"/>
            </a:xfrm>
            <a:prstGeom prst="rect">
              <a:avLst/>
            </a:prstGeom>
          </p:spPr>
          <p:txBody>
            <a:bodyPr lIns="0" tIns="0" rIns="0" bIns="0" rtlCol="0" anchor="t"/>
            <a:lstStyle/>
            <a:p>
              <a:pPr algn="l">
                <a:lnSpc>
                  <a:spcPts val="4554"/>
                </a:lnSpc>
              </a:pPr>
              <a:r>
                <a:rPr lang="en-US" sz="3300" b="1">
                  <a:solidFill>
                    <a:srgbClr val="FFFFFF"/>
                  </a:solidFill>
                  <a:latin typeface="Arial Bold"/>
                  <a:ea typeface="Arial Bold"/>
                  <a:cs typeface="Arial Bold"/>
                  <a:sym typeface="Arial Bold"/>
                </a:rPr>
                <a:t>European University Alliance</a:t>
              </a:r>
            </a:p>
          </p:txBody>
        </p:sp>
      </p:grpSp>
      <p:grpSp>
        <p:nvGrpSpPr>
          <p:cNvPr id="10" name="Group 10"/>
          <p:cNvGrpSpPr/>
          <p:nvPr/>
        </p:nvGrpSpPr>
        <p:grpSpPr>
          <a:xfrm>
            <a:off x="7809848" y="5178266"/>
            <a:ext cx="8623531" cy="4023868"/>
            <a:chOff x="0" y="0"/>
            <a:chExt cx="11498041" cy="5365157"/>
          </a:xfrm>
        </p:grpSpPr>
        <p:sp>
          <p:nvSpPr>
            <p:cNvPr id="11" name="Freeform 11"/>
            <p:cNvSpPr/>
            <p:nvPr/>
          </p:nvSpPr>
          <p:spPr>
            <a:xfrm>
              <a:off x="0" y="0"/>
              <a:ext cx="11498041" cy="5365157"/>
            </a:xfrm>
            <a:custGeom>
              <a:avLst/>
              <a:gdLst/>
              <a:ahLst/>
              <a:cxnLst/>
              <a:rect l="l" t="t" r="r" b="b"/>
              <a:pathLst>
                <a:path w="11498041" h="5365157">
                  <a:moveTo>
                    <a:pt x="0" y="0"/>
                  </a:moveTo>
                  <a:lnTo>
                    <a:pt x="11498041" y="0"/>
                  </a:lnTo>
                  <a:lnTo>
                    <a:pt x="11498041" y="5365157"/>
                  </a:lnTo>
                  <a:lnTo>
                    <a:pt x="0" y="5365157"/>
                  </a:lnTo>
                  <a:close/>
                </a:path>
              </a:pathLst>
            </a:custGeom>
            <a:solidFill>
              <a:srgbClr val="000000">
                <a:alpha val="0"/>
              </a:srgbClr>
            </a:solidFill>
          </p:spPr>
        </p:sp>
        <p:sp>
          <p:nvSpPr>
            <p:cNvPr id="12" name="TextBox 12"/>
            <p:cNvSpPr txBox="1"/>
            <p:nvPr/>
          </p:nvSpPr>
          <p:spPr>
            <a:xfrm>
              <a:off x="0" y="-85725"/>
              <a:ext cx="11498041" cy="5450882"/>
            </a:xfrm>
            <a:prstGeom prst="rect">
              <a:avLst/>
            </a:prstGeom>
          </p:spPr>
          <p:txBody>
            <a:bodyPr lIns="0" tIns="0" rIns="0" bIns="0" rtlCol="0" anchor="t"/>
            <a:lstStyle/>
            <a:p>
              <a:pPr marL="350520" lvl="1" indent="-175260" algn="l">
                <a:lnSpc>
                  <a:spcPts val="3174"/>
                </a:lnSpc>
                <a:buFont typeface="Arial"/>
                <a:buChar char="•"/>
              </a:pPr>
              <a:r>
                <a:rPr lang="en-US" sz="2300" b="1">
                  <a:solidFill>
                    <a:srgbClr val="EBEFF2"/>
                  </a:solidFill>
                  <a:latin typeface="Arial Bold"/>
                  <a:ea typeface="Arial Bold"/>
                  <a:cs typeface="Arial Bold"/>
                  <a:sym typeface="Arial Bold"/>
                </a:rPr>
                <a:t>Bauhaus-Universität Weimar </a:t>
              </a:r>
            </a:p>
            <a:p>
              <a:pPr marL="350520" lvl="1" indent="-175260" algn="l">
                <a:lnSpc>
                  <a:spcPts val="3174"/>
                </a:lnSpc>
                <a:buFont typeface="Arial"/>
                <a:buChar char="•"/>
              </a:pPr>
              <a:r>
                <a:rPr lang="en-US" sz="2300" b="1">
                  <a:solidFill>
                    <a:srgbClr val="EBEFF2"/>
                  </a:solidFill>
                  <a:latin typeface="Arial Bold"/>
                  <a:ea typeface="Arial Bold"/>
                  <a:cs typeface="Arial Bold"/>
                  <a:sym typeface="Arial Bold"/>
                </a:rPr>
                <a:t>Blekinge Institute of Technology</a:t>
              </a:r>
            </a:p>
            <a:p>
              <a:pPr marL="350520" lvl="1" indent="-175260" algn="l">
                <a:lnSpc>
                  <a:spcPts val="3174"/>
                </a:lnSpc>
                <a:buFont typeface="Arial"/>
                <a:buChar char="•"/>
              </a:pPr>
              <a:r>
                <a:rPr lang="en-US" sz="2300" b="1">
                  <a:solidFill>
                    <a:srgbClr val="EBEFF2"/>
                  </a:solidFill>
                  <a:latin typeface="Arial Bold"/>
                  <a:ea typeface="Arial Bold"/>
                  <a:cs typeface="Arial Bold"/>
                  <a:sym typeface="Arial Bold"/>
                </a:rPr>
                <a:t>POLIS University</a:t>
              </a:r>
            </a:p>
            <a:p>
              <a:pPr marL="350520" lvl="1" indent="-175260" algn="l">
                <a:lnSpc>
                  <a:spcPts val="3174"/>
                </a:lnSpc>
                <a:buFont typeface="Arial"/>
                <a:buChar char="•"/>
              </a:pPr>
              <a:r>
                <a:rPr lang="en-US" sz="2300" b="1">
                  <a:solidFill>
                    <a:srgbClr val="EBEFF2"/>
                  </a:solidFill>
                  <a:latin typeface="Arial Bold"/>
                  <a:ea typeface="Arial Bold"/>
                  <a:cs typeface="Arial Bold"/>
                  <a:sym typeface="Arial Bold"/>
                </a:rPr>
                <a:t>Polytechnic University of Castelo Branco</a:t>
              </a:r>
            </a:p>
            <a:p>
              <a:pPr marL="350520" lvl="1" indent="-175260" algn="l">
                <a:lnSpc>
                  <a:spcPts val="3174"/>
                </a:lnSpc>
                <a:buFont typeface="Arial"/>
                <a:buChar char="•"/>
              </a:pPr>
              <a:r>
                <a:rPr lang="en-US" sz="2300" b="1">
                  <a:solidFill>
                    <a:srgbClr val="EBEFF2"/>
                  </a:solidFill>
                  <a:latin typeface="Arial Bold"/>
                  <a:ea typeface="Arial Bold"/>
                  <a:cs typeface="Arial Bold"/>
                  <a:sym typeface="Arial Bold"/>
                </a:rPr>
                <a:t>University of Architecture, Civil Engineering and Geodesy</a:t>
              </a:r>
            </a:p>
            <a:p>
              <a:pPr marL="350520" lvl="1" indent="-175260" algn="l">
                <a:lnSpc>
                  <a:spcPts val="3174"/>
                </a:lnSpc>
                <a:buFont typeface="Arial"/>
                <a:buChar char="•"/>
              </a:pPr>
              <a:r>
                <a:rPr lang="en-US" sz="2300" b="1">
                  <a:solidFill>
                    <a:srgbClr val="EBEFF2"/>
                  </a:solidFill>
                  <a:latin typeface="Arial Bold"/>
                  <a:ea typeface="Arial Bold"/>
                  <a:cs typeface="Arial Bold"/>
                  <a:sym typeface="Arial Bold"/>
                </a:rPr>
                <a:t>Université Lumière Lyon 2</a:t>
              </a:r>
            </a:p>
            <a:p>
              <a:pPr marL="350520" lvl="1" indent="-175260" algn="l">
                <a:lnSpc>
                  <a:spcPts val="3174"/>
                </a:lnSpc>
                <a:buFont typeface="Arial"/>
                <a:buChar char="•"/>
              </a:pPr>
              <a:r>
                <a:rPr lang="en-US" sz="2300" b="1">
                  <a:solidFill>
                    <a:srgbClr val="EBEFF2"/>
                  </a:solidFill>
                  <a:latin typeface="Arial Bold"/>
                  <a:ea typeface="Arial Bold"/>
                  <a:cs typeface="Arial Bold"/>
                  <a:sym typeface="Arial Bold"/>
                </a:rPr>
                <a:t>Université de Picardie Jules Verne</a:t>
              </a:r>
            </a:p>
            <a:p>
              <a:pPr marL="350520" lvl="1" indent="-175260" algn="l">
                <a:lnSpc>
                  <a:spcPts val="3174"/>
                </a:lnSpc>
                <a:buFont typeface="Arial"/>
                <a:buChar char="•"/>
              </a:pPr>
              <a:r>
                <a:rPr lang="en-US" sz="2300" b="1">
                  <a:solidFill>
                    <a:srgbClr val="EBEFF2"/>
                  </a:solidFill>
                  <a:latin typeface="Arial Bold"/>
                  <a:ea typeface="Arial Bold"/>
                  <a:cs typeface="Arial Bold"/>
                  <a:sym typeface="Arial Bold"/>
                </a:rPr>
                <a:t>Università Degli Studi di Bergamo</a:t>
              </a:r>
            </a:p>
            <a:p>
              <a:pPr marL="350520" lvl="1" indent="-175260" algn="l">
                <a:lnSpc>
                  <a:spcPts val="3174"/>
                </a:lnSpc>
                <a:buFont typeface="Arial"/>
                <a:buChar char="•"/>
              </a:pPr>
              <a:r>
                <a:rPr lang="en-US" sz="2300" b="1">
                  <a:solidFill>
                    <a:srgbClr val="EBEFF2"/>
                  </a:solidFill>
                  <a:latin typeface="Arial Bold"/>
                  <a:ea typeface="Arial Bold"/>
                  <a:cs typeface="Arial Bold"/>
                  <a:sym typeface="Arial Bold"/>
                </a:rPr>
                <a:t>University of Macedonia</a:t>
              </a:r>
            </a:p>
            <a:p>
              <a:pPr marL="350520" lvl="1" indent="-175260" algn="l">
                <a:lnSpc>
                  <a:spcPts val="3174"/>
                </a:lnSpc>
                <a:buFont typeface="Arial"/>
                <a:buChar char="•"/>
              </a:pPr>
              <a:r>
                <a:rPr lang="en-US" sz="2300" b="1">
                  <a:solidFill>
                    <a:srgbClr val="EBEFF2"/>
                  </a:solidFill>
                  <a:latin typeface="Arial Bold"/>
                  <a:ea typeface="Arial Bold"/>
                  <a:cs typeface="Arial Bold"/>
                  <a:sym typeface="Arial Bold"/>
                </a:rPr>
                <a:t>University of Economics in Katowice</a:t>
              </a:r>
            </a:p>
          </p:txBody>
        </p:sp>
      </p:grpSp>
      <p:grpSp>
        <p:nvGrpSpPr>
          <p:cNvPr id="13" name="Group 13"/>
          <p:cNvGrpSpPr/>
          <p:nvPr/>
        </p:nvGrpSpPr>
        <p:grpSpPr>
          <a:xfrm>
            <a:off x="5232748" y="4313525"/>
            <a:ext cx="4533100" cy="661800"/>
            <a:chOff x="0" y="0"/>
            <a:chExt cx="6044134" cy="882400"/>
          </a:xfrm>
        </p:grpSpPr>
        <p:sp>
          <p:nvSpPr>
            <p:cNvPr id="14" name="Freeform 14"/>
            <p:cNvSpPr/>
            <p:nvPr/>
          </p:nvSpPr>
          <p:spPr>
            <a:xfrm>
              <a:off x="0" y="0"/>
              <a:ext cx="6044134" cy="882400"/>
            </a:xfrm>
            <a:custGeom>
              <a:avLst/>
              <a:gdLst/>
              <a:ahLst/>
              <a:cxnLst/>
              <a:rect l="l" t="t" r="r" b="b"/>
              <a:pathLst>
                <a:path w="6044134" h="882400">
                  <a:moveTo>
                    <a:pt x="0" y="0"/>
                  </a:moveTo>
                  <a:lnTo>
                    <a:pt x="6044134" y="0"/>
                  </a:lnTo>
                  <a:lnTo>
                    <a:pt x="6044134" y="882400"/>
                  </a:lnTo>
                  <a:lnTo>
                    <a:pt x="0" y="882400"/>
                  </a:lnTo>
                  <a:close/>
                </a:path>
              </a:pathLst>
            </a:custGeom>
            <a:solidFill>
              <a:srgbClr val="000000">
                <a:alpha val="0"/>
              </a:srgbClr>
            </a:solidFill>
          </p:spPr>
        </p:sp>
        <p:sp>
          <p:nvSpPr>
            <p:cNvPr id="15" name="TextBox 15"/>
            <p:cNvSpPr txBox="1"/>
            <p:nvPr/>
          </p:nvSpPr>
          <p:spPr>
            <a:xfrm>
              <a:off x="0" y="-66675"/>
              <a:ext cx="6044134" cy="949075"/>
            </a:xfrm>
            <a:prstGeom prst="rect">
              <a:avLst/>
            </a:prstGeom>
          </p:spPr>
          <p:txBody>
            <a:bodyPr lIns="0" tIns="0" rIns="0" bIns="0" rtlCol="0" anchor="t"/>
            <a:lstStyle/>
            <a:p>
              <a:pPr algn="l">
                <a:lnSpc>
                  <a:spcPts val="3719"/>
                </a:lnSpc>
              </a:pPr>
              <a:r>
                <a:rPr lang="en-US" sz="3099" b="1">
                  <a:solidFill>
                    <a:srgbClr val="EBEFF2"/>
                  </a:solidFill>
                  <a:latin typeface="Arial Bold"/>
                  <a:ea typeface="Arial Bold"/>
                  <a:cs typeface="Arial Bold"/>
                  <a:sym typeface="Arial Bold"/>
                </a:rPr>
                <a:t>The alliance consists of</a:t>
              </a:r>
            </a:p>
          </p:txBody>
        </p:sp>
      </p:grpSp>
      <p:grpSp>
        <p:nvGrpSpPr>
          <p:cNvPr id="16" name="Group 16"/>
          <p:cNvGrpSpPr/>
          <p:nvPr/>
        </p:nvGrpSpPr>
        <p:grpSpPr>
          <a:xfrm>
            <a:off x="64025" y="3577775"/>
            <a:ext cx="3773700" cy="1471500"/>
            <a:chOff x="0" y="0"/>
            <a:chExt cx="5031600" cy="1962000"/>
          </a:xfrm>
        </p:grpSpPr>
        <p:sp>
          <p:nvSpPr>
            <p:cNvPr id="17" name="Freeform 17"/>
            <p:cNvSpPr/>
            <p:nvPr/>
          </p:nvSpPr>
          <p:spPr>
            <a:xfrm>
              <a:off x="0" y="0"/>
              <a:ext cx="5031600" cy="1962000"/>
            </a:xfrm>
            <a:custGeom>
              <a:avLst/>
              <a:gdLst/>
              <a:ahLst/>
              <a:cxnLst/>
              <a:rect l="l" t="t" r="r" b="b"/>
              <a:pathLst>
                <a:path w="5031600" h="1962000">
                  <a:moveTo>
                    <a:pt x="0" y="0"/>
                  </a:moveTo>
                  <a:lnTo>
                    <a:pt x="5031600" y="0"/>
                  </a:lnTo>
                  <a:lnTo>
                    <a:pt x="5031600" y="1962000"/>
                  </a:lnTo>
                  <a:lnTo>
                    <a:pt x="0" y="1962000"/>
                  </a:lnTo>
                  <a:close/>
                </a:path>
              </a:pathLst>
            </a:custGeom>
            <a:solidFill>
              <a:srgbClr val="000000">
                <a:alpha val="0"/>
              </a:srgbClr>
            </a:solidFill>
          </p:spPr>
        </p:sp>
        <p:sp>
          <p:nvSpPr>
            <p:cNvPr id="18" name="TextBox 18"/>
            <p:cNvSpPr txBox="1"/>
            <p:nvPr/>
          </p:nvSpPr>
          <p:spPr>
            <a:xfrm>
              <a:off x="0" y="-161925"/>
              <a:ext cx="5031600" cy="2123925"/>
            </a:xfrm>
            <a:prstGeom prst="rect">
              <a:avLst/>
            </a:prstGeom>
          </p:spPr>
          <p:txBody>
            <a:bodyPr lIns="0" tIns="0" rIns="0" bIns="0" rtlCol="0" anchor="t"/>
            <a:lstStyle/>
            <a:p>
              <a:pPr algn="l">
                <a:lnSpc>
                  <a:spcPts val="5472"/>
                </a:lnSpc>
              </a:pPr>
              <a:r>
                <a:rPr lang="en-US" sz="3800" b="1">
                  <a:solidFill>
                    <a:srgbClr val="3E588C"/>
                  </a:solidFill>
                  <a:latin typeface="Arial Bold"/>
                  <a:ea typeface="Arial Bold"/>
                  <a:cs typeface="Arial Bold"/>
                  <a:sym typeface="Arial Bold"/>
                </a:rPr>
                <a:t>International Grant Projects</a:t>
              </a:r>
            </a:p>
          </p:txBody>
        </p:sp>
      </p:grpSp>
      <p:sp>
        <p:nvSpPr>
          <p:cNvPr id="19" name="Freeform 19"/>
          <p:cNvSpPr/>
          <p:nvPr/>
        </p:nvSpPr>
        <p:spPr>
          <a:xfrm>
            <a:off x="4703952" y="330516"/>
            <a:ext cx="2392992" cy="2358610"/>
          </a:xfrm>
          <a:custGeom>
            <a:avLst/>
            <a:gdLst/>
            <a:ahLst/>
            <a:cxnLst/>
            <a:rect l="l" t="t" r="r" b="b"/>
            <a:pathLst>
              <a:path w="2392992" h="2358610">
                <a:moveTo>
                  <a:pt x="0" y="0"/>
                </a:moveTo>
                <a:lnTo>
                  <a:pt x="2392992" y="0"/>
                </a:lnTo>
                <a:lnTo>
                  <a:pt x="2392992" y="2358610"/>
                </a:lnTo>
                <a:lnTo>
                  <a:pt x="0" y="2358610"/>
                </a:lnTo>
                <a:lnTo>
                  <a:pt x="0" y="0"/>
                </a:lnTo>
                <a:close/>
              </a:path>
            </a:pathLst>
          </a:custGeom>
          <a:blipFill>
            <a:blip r:embed="rId7"/>
            <a:stretch>
              <a:fillRect/>
            </a:stretch>
          </a:blipFill>
        </p:spPr>
      </p:sp>
      <p:grpSp>
        <p:nvGrpSpPr>
          <p:cNvPr id="20" name="Group 20"/>
          <p:cNvGrpSpPr/>
          <p:nvPr/>
        </p:nvGrpSpPr>
        <p:grpSpPr>
          <a:xfrm>
            <a:off x="8712546" y="1418681"/>
            <a:ext cx="9091032" cy="3698748"/>
            <a:chOff x="0" y="0"/>
            <a:chExt cx="12121376" cy="4931664"/>
          </a:xfrm>
        </p:grpSpPr>
        <p:sp>
          <p:nvSpPr>
            <p:cNvPr id="21" name="Freeform 21"/>
            <p:cNvSpPr/>
            <p:nvPr/>
          </p:nvSpPr>
          <p:spPr>
            <a:xfrm>
              <a:off x="0" y="0"/>
              <a:ext cx="12121376" cy="4931664"/>
            </a:xfrm>
            <a:custGeom>
              <a:avLst/>
              <a:gdLst/>
              <a:ahLst/>
              <a:cxnLst/>
              <a:rect l="l" t="t" r="r" b="b"/>
              <a:pathLst>
                <a:path w="12121376" h="4931664">
                  <a:moveTo>
                    <a:pt x="0" y="0"/>
                  </a:moveTo>
                  <a:lnTo>
                    <a:pt x="12121376" y="0"/>
                  </a:lnTo>
                  <a:lnTo>
                    <a:pt x="12121376" y="4931664"/>
                  </a:lnTo>
                  <a:lnTo>
                    <a:pt x="0" y="4931664"/>
                  </a:lnTo>
                  <a:close/>
                </a:path>
              </a:pathLst>
            </a:custGeom>
            <a:solidFill>
              <a:srgbClr val="000000">
                <a:alpha val="0"/>
              </a:srgbClr>
            </a:solidFill>
          </p:spPr>
        </p:sp>
        <p:sp>
          <p:nvSpPr>
            <p:cNvPr id="22" name="TextBox 22"/>
            <p:cNvSpPr txBox="1"/>
            <p:nvPr/>
          </p:nvSpPr>
          <p:spPr>
            <a:xfrm>
              <a:off x="0" y="-57150"/>
              <a:ext cx="12121376" cy="4988814"/>
            </a:xfrm>
            <a:prstGeom prst="rect">
              <a:avLst/>
            </a:prstGeom>
          </p:spPr>
          <p:txBody>
            <a:bodyPr lIns="0" tIns="0" rIns="0" bIns="0" rtlCol="0" anchor="t"/>
            <a:lstStyle/>
            <a:p>
              <a:pPr algn="just">
                <a:lnSpc>
                  <a:spcPts val="3239"/>
                </a:lnSpc>
              </a:pPr>
              <a:r>
                <a:rPr lang="en-US" sz="2699" b="1">
                  <a:solidFill>
                    <a:srgbClr val="EBEFF2"/>
                  </a:solidFill>
                  <a:latin typeface="Arial Bold"/>
                  <a:ea typeface="Arial Bold"/>
                  <a:cs typeface="Arial Bold"/>
                  <a:sym typeface="Arial Bold"/>
                </a:rPr>
                <a:t>The BAUHAUS4EU is a consortium of ten higher education institutions counting 124.000 students and 10.000 staff and collaborating closely in various innovative cooperation formats and channels shaping the future of teaching, learning, research and innovation. </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E588C"/>
        </a:solidFill>
        <a:effectLst/>
      </p:bgPr>
    </p:bg>
    <p:spTree>
      <p:nvGrpSpPr>
        <p:cNvPr id="1" name=""/>
        <p:cNvGrpSpPr/>
        <p:nvPr/>
      </p:nvGrpSpPr>
      <p:grpSpPr>
        <a:xfrm>
          <a:off x="0" y="0"/>
          <a:ext cx="0" cy="0"/>
          <a:chOff x="0" y="0"/>
          <a:chExt cx="0" cy="0"/>
        </a:xfrm>
      </p:grpSpPr>
      <p:sp>
        <p:nvSpPr>
          <p:cNvPr id="2" name="Freeform 2"/>
          <p:cNvSpPr/>
          <p:nvPr/>
        </p:nvSpPr>
        <p:spPr>
          <a:xfrm rot="10054986">
            <a:off x="2135097" y="8175640"/>
            <a:ext cx="3800119" cy="3565203"/>
          </a:xfrm>
          <a:custGeom>
            <a:avLst/>
            <a:gdLst/>
            <a:ahLst/>
            <a:cxnLst/>
            <a:rect l="l" t="t" r="r" b="b"/>
            <a:pathLst>
              <a:path w="3800119" h="3565203">
                <a:moveTo>
                  <a:pt x="0" y="0"/>
                </a:moveTo>
                <a:lnTo>
                  <a:pt x="3800119" y="0"/>
                </a:lnTo>
                <a:lnTo>
                  <a:pt x="3800119" y="3565203"/>
                </a:lnTo>
                <a:lnTo>
                  <a:pt x="0" y="3565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34419" y="-170034"/>
            <a:ext cx="4432438" cy="10575489"/>
            <a:chOff x="0" y="0"/>
            <a:chExt cx="10525296" cy="25112625"/>
          </a:xfrm>
        </p:grpSpPr>
        <p:sp>
          <p:nvSpPr>
            <p:cNvPr id="4" name="Freeform 4"/>
            <p:cNvSpPr/>
            <p:nvPr/>
          </p:nvSpPr>
          <p:spPr>
            <a:xfrm>
              <a:off x="72390" y="72390"/>
              <a:ext cx="10380517" cy="24967846"/>
            </a:xfrm>
            <a:custGeom>
              <a:avLst/>
              <a:gdLst/>
              <a:ahLst/>
              <a:cxnLst/>
              <a:rect l="l" t="t" r="r" b="b"/>
              <a:pathLst>
                <a:path w="10380517" h="24967846">
                  <a:moveTo>
                    <a:pt x="0" y="0"/>
                  </a:moveTo>
                  <a:lnTo>
                    <a:pt x="10380517" y="0"/>
                  </a:lnTo>
                  <a:lnTo>
                    <a:pt x="10380517" y="24967846"/>
                  </a:lnTo>
                  <a:lnTo>
                    <a:pt x="0" y="24967846"/>
                  </a:lnTo>
                  <a:lnTo>
                    <a:pt x="0" y="0"/>
                  </a:lnTo>
                  <a:close/>
                </a:path>
              </a:pathLst>
            </a:custGeom>
            <a:solidFill>
              <a:srgbClr val="EBEFF2"/>
            </a:solidFill>
          </p:spPr>
        </p:sp>
        <p:sp>
          <p:nvSpPr>
            <p:cNvPr id="5" name="Freeform 5"/>
            <p:cNvSpPr/>
            <p:nvPr/>
          </p:nvSpPr>
          <p:spPr>
            <a:xfrm>
              <a:off x="0" y="0"/>
              <a:ext cx="10525296" cy="25112625"/>
            </a:xfrm>
            <a:custGeom>
              <a:avLst/>
              <a:gdLst/>
              <a:ahLst/>
              <a:cxnLst/>
              <a:rect l="l" t="t" r="r" b="b"/>
              <a:pathLst>
                <a:path w="10525296" h="25112625">
                  <a:moveTo>
                    <a:pt x="10380517" y="24967845"/>
                  </a:moveTo>
                  <a:lnTo>
                    <a:pt x="10525296" y="24967845"/>
                  </a:lnTo>
                  <a:lnTo>
                    <a:pt x="10525296" y="25112625"/>
                  </a:lnTo>
                  <a:lnTo>
                    <a:pt x="10380517" y="25112625"/>
                  </a:lnTo>
                  <a:lnTo>
                    <a:pt x="10380517" y="24967845"/>
                  </a:lnTo>
                  <a:close/>
                  <a:moveTo>
                    <a:pt x="0" y="144780"/>
                  </a:moveTo>
                  <a:lnTo>
                    <a:pt x="144780" y="144780"/>
                  </a:lnTo>
                  <a:lnTo>
                    <a:pt x="144780" y="24967845"/>
                  </a:lnTo>
                  <a:lnTo>
                    <a:pt x="0" y="24967845"/>
                  </a:lnTo>
                  <a:lnTo>
                    <a:pt x="0" y="144780"/>
                  </a:lnTo>
                  <a:close/>
                  <a:moveTo>
                    <a:pt x="0" y="24967845"/>
                  </a:moveTo>
                  <a:lnTo>
                    <a:pt x="144780" y="24967845"/>
                  </a:lnTo>
                  <a:lnTo>
                    <a:pt x="144780" y="25112625"/>
                  </a:lnTo>
                  <a:lnTo>
                    <a:pt x="0" y="25112625"/>
                  </a:lnTo>
                  <a:lnTo>
                    <a:pt x="0" y="24967845"/>
                  </a:lnTo>
                  <a:close/>
                  <a:moveTo>
                    <a:pt x="10380517" y="144780"/>
                  </a:moveTo>
                  <a:lnTo>
                    <a:pt x="10525296" y="144780"/>
                  </a:lnTo>
                  <a:lnTo>
                    <a:pt x="10525296" y="24967845"/>
                  </a:lnTo>
                  <a:lnTo>
                    <a:pt x="10380517" y="24967845"/>
                  </a:lnTo>
                  <a:lnTo>
                    <a:pt x="10380517" y="144780"/>
                  </a:lnTo>
                  <a:close/>
                  <a:moveTo>
                    <a:pt x="144780" y="24967845"/>
                  </a:moveTo>
                  <a:lnTo>
                    <a:pt x="10380517" y="24967845"/>
                  </a:lnTo>
                  <a:lnTo>
                    <a:pt x="10380517" y="25112625"/>
                  </a:lnTo>
                  <a:lnTo>
                    <a:pt x="144780" y="25112625"/>
                  </a:lnTo>
                  <a:lnTo>
                    <a:pt x="144780" y="24967845"/>
                  </a:lnTo>
                  <a:close/>
                  <a:moveTo>
                    <a:pt x="10380517" y="0"/>
                  </a:moveTo>
                  <a:lnTo>
                    <a:pt x="10525296" y="0"/>
                  </a:lnTo>
                  <a:lnTo>
                    <a:pt x="10525296" y="144780"/>
                  </a:lnTo>
                  <a:lnTo>
                    <a:pt x="10380517" y="144780"/>
                  </a:lnTo>
                  <a:lnTo>
                    <a:pt x="10380517" y="0"/>
                  </a:lnTo>
                  <a:close/>
                  <a:moveTo>
                    <a:pt x="0" y="0"/>
                  </a:moveTo>
                  <a:lnTo>
                    <a:pt x="144780" y="0"/>
                  </a:lnTo>
                  <a:lnTo>
                    <a:pt x="144780" y="144780"/>
                  </a:lnTo>
                  <a:lnTo>
                    <a:pt x="0" y="144780"/>
                  </a:lnTo>
                  <a:lnTo>
                    <a:pt x="0" y="0"/>
                  </a:lnTo>
                  <a:close/>
                  <a:moveTo>
                    <a:pt x="144780" y="0"/>
                  </a:moveTo>
                  <a:lnTo>
                    <a:pt x="10380517" y="0"/>
                  </a:lnTo>
                  <a:lnTo>
                    <a:pt x="10380517" y="144780"/>
                  </a:lnTo>
                  <a:lnTo>
                    <a:pt x="144780" y="144780"/>
                  </a:lnTo>
                  <a:lnTo>
                    <a:pt x="144780" y="0"/>
                  </a:lnTo>
                  <a:close/>
                </a:path>
              </a:pathLst>
            </a:custGeom>
            <a:solidFill>
              <a:srgbClr val="2E414D"/>
            </a:solidFill>
          </p:spPr>
        </p:sp>
      </p:grpSp>
      <p:sp>
        <p:nvSpPr>
          <p:cNvPr id="6" name="Freeform 6"/>
          <p:cNvSpPr/>
          <p:nvPr/>
        </p:nvSpPr>
        <p:spPr>
          <a:xfrm>
            <a:off x="128443" y="8446027"/>
            <a:ext cx="1953357" cy="1512215"/>
          </a:xfrm>
          <a:custGeom>
            <a:avLst/>
            <a:gdLst/>
            <a:ahLst/>
            <a:cxnLst/>
            <a:rect l="l" t="t" r="r" b="b"/>
            <a:pathLst>
              <a:path w="1953357" h="1512215">
                <a:moveTo>
                  <a:pt x="0" y="0"/>
                </a:moveTo>
                <a:lnTo>
                  <a:pt x="1953357" y="0"/>
                </a:lnTo>
                <a:lnTo>
                  <a:pt x="1953357" y="1512215"/>
                </a:lnTo>
                <a:lnTo>
                  <a:pt x="0" y="1512215"/>
                </a:lnTo>
                <a:lnTo>
                  <a:pt x="0" y="0"/>
                </a:lnTo>
                <a:close/>
              </a:path>
            </a:pathLst>
          </a:custGeom>
          <a:blipFill>
            <a:blip r:embed="rId4"/>
            <a:stretch>
              <a:fillRect/>
            </a:stretch>
          </a:blipFill>
        </p:spPr>
      </p:sp>
      <p:sp>
        <p:nvSpPr>
          <p:cNvPr id="7" name="Freeform 7"/>
          <p:cNvSpPr/>
          <p:nvPr/>
        </p:nvSpPr>
        <p:spPr>
          <a:xfrm>
            <a:off x="2375075" y="8446027"/>
            <a:ext cx="1660082" cy="1636979"/>
          </a:xfrm>
          <a:custGeom>
            <a:avLst/>
            <a:gdLst/>
            <a:ahLst/>
            <a:cxnLst/>
            <a:rect l="l" t="t" r="r" b="b"/>
            <a:pathLst>
              <a:path w="1660082" h="1636979">
                <a:moveTo>
                  <a:pt x="0" y="0"/>
                </a:moveTo>
                <a:lnTo>
                  <a:pt x="1660081" y="0"/>
                </a:lnTo>
                <a:lnTo>
                  <a:pt x="1660081" y="1636979"/>
                </a:lnTo>
                <a:lnTo>
                  <a:pt x="0" y="1636979"/>
                </a:lnTo>
                <a:lnTo>
                  <a:pt x="0" y="0"/>
                </a:lnTo>
                <a:close/>
              </a:path>
            </a:pathLst>
          </a:custGeom>
          <a:blipFill>
            <a:blip r:embed="rId5"/>
            <a:stretch>
              <a:fillRect/>
            </a:stretch>
          </a:blipFill>
        </p:spPr>
      </p:sp>
      <p:sp>
        <p:nvSpPr>
          <p:cNvPr id="8" name="Freeform 8"/>
          <p:cNvSpPr/>
          <p:nvPr/>
        </p:nvSpPr>
        <p:spPr>
          <a:xfrm rot="-3163465">
            <a:off x="16569554" y="8350953"/>
            <a:ext cx="3800119" cy="3565203"/>
          </a:xfrm>
          <a:custGeom>
            <a:avLst/>
            <a:gdLst/>
            <a:ahLst/>
            <a:cxnLst/>
            <a:rect l="l" t="t" r="r" b="b"/>
            <a:pathLst>
              <a:path w="3800119" h="3565203">
                <a:moveTo>
                  <a:pt x="0" y="0"/>
                </a:moveTo>
                <a:lnTo>
                  <a:pt x="3800119" y="0"/>
                </a:lnTo>
                <a:lnTo>
                  <a:pt x="3800119" y="3565203"/>
                </a:lnTo>
                <a:lnTo>
                  <a:pt x="0" y="3565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4298019" y="2934671"/>
            <a:ext cx="3022901" cy="868852"/>
            <a:chOff x="0" y="0"/>
            <a:chExt cx="796155" cy="228834"/>
          </a:xfrm>
        </p:grpSpPr>
        <p:sp>
          <p:nvSpPr>
            <p:cNvPr id="10" name="Freeform 10"/>
            <p:cNvSpPr/>
            <p:nvPr/>
          </p:nvSpPr>
          <p:spPr>
            <a:xfrm>
              <a:off x="0" y="0"/>
              <a:ext cx="796155" cy="228834"/>
            </a:xfrm>
            <a:custGeom>
              <a:avLst/>
              <a:gdLst/>
              <a:ahLst/>
              <a:cxnLst/>
              <a:rect l="l" t="t" r="r" b="b"/>
              <a:pathLst>
                <a:path w="796155" h="228834">
                  <a:moveTo>
                    <a:pt x="0" y="0"/>
                  </a:moveTo>
                  <a:lnTo>
                    <a:pt x="796155" y="0"/>
                  </a:lnTo>
                  <a:lnTo>
                    <a:pt x="796155" y="228834"/>
                  </a:lnTo>
                  <a:lnTo>
                    <a:pt x="0" y="228834"/>
                  </a:lnTo>
                  <a:close/>
                </a:path>
              </a:pathLst>
            </a:custGeom>
            <a:solidFill>
              <a:srgbClr val="EBEFF2"/>
            </a:solidFill>
          </p:spPr>
        </p:sp>
        <p:sp>
          <p:nvSpPr>
            <p:cNvPr id="11" name="TextBox 11"/>
            <p:cNvSpPr txBox="1"/>
            <p:nvPr/>
          </p:nvSpPr>
          <p:spPr>
            <a:xfrm>
              <a:off x="0" y="-114300"/>
              <a:ext cx="796155" cy="343134"/>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4342796" y="2950698"/>
            <a:ext cx="3022901" cy="852825"/>
          </a:xfrm>
          <a:custGeom>
            <a:avLst/>
            <a:gdLst/>
            <a:ahLst/>
            <a:cxnLst/>
            <a:rect l="l" t="t" r="r" b="b"/>
            <a:pathLst>
              <a:path w="3022901" h="852825">
                <a:moveTo>
                  <a:pt x="0" y="0"/>
                </a:moveTo>
                <a:lnTo>
                  <a:pt x="3022901" y="0"/>
                </a:lnTo>
                <a:lnTo>
                  <a:pt x="3022901" y="852826"/>
                </a:lnTo>
                <a:lnTo>
                  <a:pt x="0" y="852826"/>
                </a:lnTo>
                <a:lnTo>
                  <a:pt x="0" y="0"/>
                </a:lnTo>
                <a:close/>
              </a:path>
            </a:pathLst>
          </a:custGeom>
          <a:blipFill>
            <a:blip r:embed="rId6"/>
            <a:stretch>
              <a:fillRect l="-11417" t="-62434" b="-59542"/>
            </a:stretch>
          </a:blipFill>
        </p:spPr>
      </p:sp>
      <p:sp>
        <p:nvSpPr>
          <p:cNvPr id="13" name="AutoShape 13"/>
          <p:cNvSpPr/>
          <p:nvPr/>
        </p:nvSpPr>
        <p:spPr>
          <a:xfrm>
            <a:off x="7575806" y="4665436"/>
            <a:ext cx="10740712" cy="0"/>
          </a:xfrm>
          <a:prstGeom prst="line">
            <a:avLst/>
          </a:prstGeom>
          <a:ln w="38100" cap="flat">
            <a:solidFill>
              <a:srgbClr val="FFFFFF"/>
            </a:solidFill>
            <a:prstDash val="solid"/>
            <a:headEnd type="none" w="sm" len="sm"/>
            <a:tailEnd type="none" w="sm" len="sm"/>
          </a:ln>
        </p:spPr>
      </p:sp>
      <p:sp>
        <p:nvSpPr>
          <p:cNvPr id="14" name="AutoShape 14"/>
          <p:cNvSpPr/>
          <p:nvPr/>
        </p:nvSpPr>
        <p:spPr>
          <a:xfrm>
            <a:off x="7547288" y="2093686"/>
            <a:ext cx="10740712" cy="0"/>
          </a:xfrm>
          <a:prstGeom prst="line">
            <a:avLst/>
          </a:prstGeom>
          <a:ln w="38100" cap="flat">
            <a:solidFill>
              <a:srgbClr val="FFFFFF"/>
            </a:solidFill>
            <a:prstDash val="solid"/>
            <a:headEnd type="none" w="sm" len="sm"/>
            <a:tailEnd type="none" w="sm" len="sm"/>
          </a:ln>
        </p:spPr>
      </p:sp>
      <p:sp>
        <p:nvSpPr>
          <p:cNvPr id="15" name="AutoShape 15"/>
          <p:cNvSpPr/>
          <p:nvPr/>
        </p:nvSpPr>
        <p:spPr>
          <a:xfrm>
            <a:off x="7547288" y="6931693"/>
            <a:ext cx="10922326" cy="0"/>
          </a:xfrm>
          <a:prstGeom prst="line">
            <a:avLst/>
          </a:prstGeom>
          <a:ln w="38100" cap="flat">
            <a:solidFill>
              <a:srgbClr val="FFFFFF"/>
            </a:solidFill>
            <a:prstDash val="solid"/>
            <a:headEnd type="none" w="sm" len="sm"/>
            <a:tailEnd type="none" w="sm" len="sm"/>
          </a:ln>
        </p:spPr>
      </p:sp>
      <p:grpSp>
        <p:nvGrpSpPr>
          <p:cNvPr id="16" name="Group 16"/>
          <p:cNvGrpSpPr/>
          <p:nvPr/>
        </p:nvGrpSpPr>
        <p:grpSpPr>
          <a:xfrm>
            <a:off x="4650306" y="5055393"/>
            <a:ext cx="2573793" cy="1501518"/>
            <a:chOff x="0" y="0"/>
            <a:chExt cx="677872" cy="395461"/>
          </a:xfrm>
        </p:grpSpPr>
        <p:sp>
          <p:nvSpPr>
            <p:cNvPr id="17" name="Freeform 17"/>
            <p:cNvSpPr/>
            <p:nvPr/>
          </p:nvSpPr>
          <p:spPr>
            <a:xfrm>
              <a:off x="0" y="0"/>
              <a:ext cx="677872" cy="395461"/>
            </a:xfrm>
            <a:custGeom>
              <a:avLst/>
              <a:gdLst/>
              <a:ahLst/>
              <a:cxnLst/>
              <a:rect l="l" t="t" r="r" b="b"/>
              <a:pathLst>
                <a:path w="677872" h="395461">
                  <a:moveTo>
                    <a:pt x="0" y="0"/>
                  </a:moveTo>
                  <a:lnTo>
                    <a:pt x="677872" y="0"/>
                  </a:lnTo>
                  <a:lnTo>
                    <a:pt x="677872" y="395461"/>
                  </a:lnTo>
                  <a:lnTo>
                    <a:pt x="0" y="395461"/>
                  </a:lnTo>
                  <a:close/>
                </a:path>
              </a:pathLst>
            </a:custGeom>
            <a:solidFill>
              <a:srgbClr val="EBEFF2"/>
            </a:solidFill>
          </p:spPr>
        </p:sp>
        <p:sp>
          <p:nvSpPr>
            <p:cNvPr id="18" name="TextBox 18"/>
            <p:cNvSpPr txBox="1"/>
            <p:nvPr/>
          </p:nvSpPr>
          <p:spPr>
            <a:xfrm>
              <a:off x="0" y="-114300"/>
              <a:ext cx="677872" cy="509761"/>
            </a:xfrm>
            <a:prstGeom prst="rect">
              <a:avLst/>
            </a:prstGeom>
          </p:spPr>
          <p:txBody>
            <a:bodyPr lIns="50800" tIns="50800" rIns="50800" bIns="50800" rtlCol="0" anchor="ctr"/>
            <a:lstStyle/>
            <a:p>
              <a:pPr algn="ctr">
                <a:lnSpc>
                  <a:spcPts val="3074"/>
                </a:lnSpc>
              </a:pPr>
              <a:endParaRPr/>
            </a:p>
          </p:txBody>
        </p:sp>
      </p:grpSp>
      <p:sp>
        <p:nvSpPr>
          <p:cNvPr id="19" name="Freeform 19"/>
          <p:cNvSpPr/>
          <p:nvPr/>
        </p:nvSpPr>
        <p:spPr>
          <a:xfrm>
            <a:off x="4649725" y="5083363"/>
            <a:ext cx="2574374" cy="1473547"/>
          </a:xfrm>
          <a:custGeom>
            <a:avLst/>
            <a:gdLst/>
            <a:ahLst/>
            <a:cxnLst/>
            <a:rect l="l" t="t" r="r" b="b"/>
            <a:pathLst>
              <a:path w="2574374" h="1473547">
                <a:moveTo>
                  <a:pt x="0" y="0"/>
                </a:moveTo>
                <a:lnTo>
                  <a:pt x="2574374" y="0"/>
                </a:lnTo>
                <a:lnTo>
                  <a:pt x="2574374" y="1473548"/>
                </a:lnTo>
                <a:lnTo>
                  <a:pt x="0" y="1473548"/>
                </a:lnTo>
                <a:lnTo>
                  <a:pt x="0" y="0"/>
                </a:lnTo>
                <a:close/>
              </a:path>
            </a:pathLst>
          </a:custGeom>
          <a:blipFill>
            <a:blip r:embed="rId7"/>
            <a:stretch>
              <a:fillRect/>
            </a:stretch>
          </a:blipFill>
        </p:spPr>
      </p:sp>
      <p:grpSp>
        <p:nvGrpSpPr>
          <p:cNvPr id="20" name="Group 20"/>
          <p:cNvGrpSpPr/>
          <p:nvPr/>
        </p:nvGrpSpPr>
        <p:grpSpPr>
          <a:xfrm>
            <a:off x="4483756" y="300612"/>
            <a:ext cx="2573793" cy="1501518"/>
            <a:chOff x="0" y="0"/>
            <a:chExt cx="677872" cy="395461"/>
          </a:xfrm>
        </p:grpSpPr>
        <p:sp>
          <p:nvSpPr>
            <p:cNvPr id="21" name="Freeform 21"/>
            <p:cNvSpPr/>
            <p:nvPr/>
          </p:nvSpPr>
          <p:spPr>
            <a:xfrm>
              <a:off x="0" y="0"/>
              <a:ext cx="677872" cy="395461"/>
            </a:xfrm>
            <a:custGeom>
              <a:avLst/>
              <a:gdLst/>
              <a:ahLst/>
              <a:cxnLst/>
              <a:rect l="l" t="t" r="r" b="b"/>
              <a:pathLst>
                <a:path w="677872" h="395461">
                  <a:moveTo>
                    <a:pt x="0" y="0"/>
                  </a:moveTo>
                  <a:lnTo>
                    <a:pt x="677872" y="0"/>
                  </a:lnTo>
                  <a:lnTo>
                    <a:pt x="677872" y="395461"/>
                  </a:lnTo>
                  <a:lnTo>
                    <a:pt x="0" y="395461"/>
                  </a:lnTo>
                  <a:close/>
                </a:path>
              </a:pathLst>
            </a:custGeom>
            <a:solidFill>
              <a:srgbClr val="EBEFF2"/>
            </a:solidFill>
          </p:spPr>
        </p:sp>
        <p:sp>
          <p:nvSpPr>
            <p:cNvPr id="22" name="TextBox 22"/>
            <p:cNvSpPr txBox="1"/>
            <p:nvPr/>
          </p:nvSpPr>
          <p:spPr>
            <a:xfrm>
              <a:off x="0" y="-114300"/>
              <a:ext cx="677872" cy="509761"/>
            </a:xfrm>
            <a:prstGeom prst="rect">
              <a:avLst/>
            </a:prstGeom>
          </p:spPr>
          <p:txBody>
            <a:bodyPr lIns="50800" tIns="50800" rIns="50800" bIns="50800" rtlCol="0" anchor="ctr"/>
            <a:lstStyle/>
            <a:p>
              <a:pPr algn="ctr">
                <a:lnSpc>
                  <a:spcPts val="3074"/>
                </a:lnSpc>
              </a:pPr>
              <a:endParaRPr/>
            </a:p>
          </p:txBody>
        </p:sp>
      </p:grpSp>
      <p:sp>
        <p:nvSpPr>
          <p:cNvPr id="23" name="Freeform 23"/>
          <p:cNvSpPr/>
          <p:nvPr/>
        </p:nvSpPr>
        <p:spPr>
          <a:xfrm>
            <a:off x="4298019" y="347651"/>
            <a:ext cx="2945268" cy="1407439"/>
          </a:xfrm>
          <a:custGeom>
            <a:avLst/>
            <a:gdLst/>
            <a:ahLst/>
            <a:cxnLst/>
            <a:rect l="l" t="t" r="r" b="b"/>
            <a:pathLst>
              <a:path w="2945268" h="1407439">
                <a:moveTo>
                  <a:pt x="0" y="0"/>
                </a:moveTo>
                <a:lnTo>
                  <a:pt x="2945268" y="0"/>
                </a:lnTo>
                <a:lnTo>
                  <a:pt x="2945268" y="1407440"/>
                </a:lnTo>
                <a:lnTo>
                  <a:pt x="0" y="1407440"/>
                </a:lnTo>
                <a:lnTo>
                  <a:pt x="0" y="0"/>
                </a:lnTo>
                <a:close/>
              </a:path>
            </a:pathLst>
          </a:custGeom>
          <a:blipFill>
            <a:blip r:embed="rId8"/>
            <a:stretch>
              <a:fillRect/>
            </a:stretch>
          </a:blipFill>
        </p:spPr>
      </p:sp>
      <p:sp>
        <p:nvSpPr>
          <p:cNvPr id="24" name="TextBox 24"/>
          <p:cNvSpPr txBox="1"/>
          <p:nvPr/>
        </p:nvSpPr>
        <p:spPr>
          <a:xfrm>
            <a:off x="128443" y="1998436"/>
            <a:ext cx="3906713" cy="5257800"/>
          </a:xfrm>
          <a:prstGeom prst="rect">
            <a:avLst/>
          </a:prstGeom>
        </p:spPr>
        <p:txBody>
          <a:bodyPr lIns="0" tIns="0" rIns="0" bIns="0" rtlCol="0" anchor="t">
            <a:spAutoFit/>
          </a:bodyPr>
          <a:lstStyle/>
          <a:p>
            <a:pPr algn="l">
              <a:lnSpc>
                <a:spcPts val="4560"/>
              </a:lnSpc>
            </a:pPr>
            <a:r>
              <a:rPr lang="en-US" sz="3800" b="1" spc="380">
                <a:solidFill>
                  <a:srgbClr val="3E588C"/>
                </a:solidFill>
                <a:latin typeface="Evolventa Bold"/>
                <a:ea typeface="Evolventa Bold"/>
                <a:cs typeface="Evolventa Bold"/>
                <a:sym typeface="Evolventa Bold"/>
              </a:rPr>
              <a:t>BACHELOR  Degree Programs </a:t>
            </a:r>
          </a:p>
          <a:p>
            <a:pPr algn="l">
              <a:lnSpc>
                <a:spcPts val="4560"/>
              </a:lnSpc>
            </a:pPr>
            <a:r>
              <a:rPr lang="en-US" sz="3800" b="1" spc="380">
                <a:solidFill>
                  <a:srgbClr val="3E588C"/>
                </a:solidFill>
                <a:latin typeface="Evolventa Bold"/>
                <a:ea typeface="Evolventa Bold"/>
                <a:cs typeface="Evolventa Bold"/>
                <a:sym typeface="Evolventa Bold"/>
              </a:rPr>
              <a:t>with leading European Higher Education Institutions</a:t>
            </a:r>
          </a:p>
          <a:p>
            <a:pPr algn="ctr">
              <a:lnSpc>
                <a:spcPts val="4560"/>
              </a:lnSpc>
            </a:pPr>
            <a:endParaRPr lang="en-US" sz="3800" b="1" spc="380">
              <a:solidFill>
                <a:srgbClr val="3E588C"/>
              </a:solidFill>
              <a:latin typeface="Evolventa Bold"/>
              <a:ea typeface="Evolventa Bold"/>
              <a:cs typeface="Evolventa Bold"/>
              <a:sym typeface="Evolventa Bold"/>
            </a:endParaRPr>
          </a:p>
        </p:txBody>
      </p:sp>
      <p:sp>
        <p:nvSpPr>
          <p:cNvPr id="25" name="TextBox 25"/>
          <p:cNvSpPr txBox="1"/>
          <p:nvPr/>
        </p:nvSpPr>
        <p:spPr>
          <a:xfrm>
            <a:off x="7547288" y="2164020"/>
            <a:ext cx="10548763" cy="2270760"/>
          </a:xfrm>
          <a:prstGeom prst="rect">
            <a:avLst/>
          </a:prstGeom>
        </p:spPr>
        <p:txBody>
          <a:bodyPr lIns="0" tIns="0" rIns="0" bIns="0" rtlCol="0" anchor="t">
            <a:spAutoFit/>
          </a:bodyPr>
          <a:lstStyle/>
          <a:p>
            <a:pPr algn="l">
              <a:lnSpc>
                <a:spcPts val="4350"/>
              </a:lnSpc>
              <a:spcBef>
                <a:spcPct val="0"/>
              </a:spcBef>
            </a:pPr>
            <a:r>
              <a:rPr lang="en-US" sz="2900" b="1" spc="29">
                <a:solidFill>
                  <a:srgbClr val="EBEFF2"/>
                </a:solidFill>
                <a:latin typeface="Evolventa Bold"/>
                <a:ea typeface="Evolventa Bold"/>
                <a:cs typeface="Evolventa Bold"/>
                <a:sym typeface="Evolventa Bold"/>
              </a:rPr>
              <a:t>Austro-Ukrainian Bachelor Degree Program of two diplomas «Management, Global Sales and Marketing» with University of Applied Sciences Upper Austria (Steyr, Austria) </a:t>
            </a:r>
          </a:p>
        </p:txBody>
      </p:sp>
      <p:sp>
        <p:nvSpPr>
          <p:cNvPr id="26" name="TextBox 26"/>
          <p:cNvSpPr txBox="1"/>
          <p:nvPr/>
        </p:nvSpPr>
        <p:spPr>
          <a:xfrm>
            <a:off x="7547288" y="5119454"/>
            <a:ext cx="10520245" cy="1201947"/>
          </a:xfrm>
          <a:prstGeom prst="rect">
            <a:avLst/>
          </a:prstGeom>
        </p:spPr>
        <p:txBody>
          <a:bodyPr lIns="0" tIns="0" rIns="0" bIns="0" rtlCol="0" anchor="t">
            <a:spAutoFit/>
          </a:bodyPr>
          <a:lstStyle/>
          <a:p>
            <a:pPr algn="l">
              <a:lnSpc>
                <a:spcPts val="4507"/>
              </a:lnSpc>
              <a:spcBef>
                <a:spcPct val="0"/>
              </a:spcBef>
            </a:pPr>
            <a:r>
              <a:rPr lang="en-US" sz="3005" b="1" spc="30">
                <a:solidFill>
                  <a:srgbClr val="EBEFF2"/>
                </a:solidFill>
                <a:latin typeface="Evolventa Bold"/>
                <a:ea typeface="Evolventa Bold"/>
                <a:cs typeface="Evolventa Bold"/>
                <a:sym typeface="Evolventa Bold"/>
              </a:rPr>
              <a:t>Polish-Ukrainian Bachelor's program "Management" with WSB University, Dabrowa Gornicza (Poland) </a:t>
            </a:r>
          </a:p>
        </p:txBody>
      </p:sp>
      <p:sp>
        <p:nvSpPr>
          <p:cNvPr id="27" name="TextBox 27"/>
          <p:cNvSpPr txBox="1"/>
          <p:nvPr/>
        </p:nvSpPr>
        <p:spPr>
          <a:xfrm>
            <a:off x="7429025" y="83820"/>
            <a:ext cx="10520245" cy="1718310"/>
          </a:xfrm>
          <a:prstGeom prst="rect">
            <a:avLst/>
          </a:prstGeom>
        </p:spPr>
        <p:txBody>
          <a:bodyPr lIns="0" tIns="0" rIns="0" bIns="0" rtlCol="0" anchor="t">
            <a:spAutoFit/>
          </a:bodyPr>
          <a:lstStyle/>
          <a:p>
            <a:pPr algn="l">
              <a:lnSpc>
                <a:spcPts val="4350"/>
              </a:lnSpc>
              <a:spcBef>
                <a:spcPct val="0"/>
              </a:spcBef>
            </a:pPr>
            <a:r>
              <a:rPr lang="en-US" sz="2900" b="1" spc="29">
                <a:solidFill>
                  <a:srgbClr val="EBEFF2"/>
                </a:solidFill>
                <a:latin typeface="Evolventa Bold"/>
                <a:ea typeface="Evolventa Bold"/>
                <a:cs typeface="Evolventa Bold"/>
                <a:sym typeface="Evolventa Bold"/>
              </a:rPr>
              <a:t>Portuguese-Ukrainian Bachelor degree programme "International Business Management" with Politechnic Institute of Bragança (Portugal) </a:t>
            </a:r>
          </a:p>
        </p:txBody>
      </p:sp>
      <p:sp>
        <p:nvSpPr>
          <p:cNvPr id="28" name="TextBox 28"/>
          <p:cNvSpPr txBox="1"/>
          <p:nvPr/>
        </p:nvSpPr>
        <p:spPr>
          <a:xfrm>
            <a:off x="7633617" y="7370536"/>
            <a:ext cx="10520245" cy="1774445"/>
          </a:xfrm>
          <a:prstGeom prst="rect">
            <a:avLst/>
          </a:prstGeom>
        </p:spPr>
        <p:txBody>
          <a:bodyPr lIns="0" tIns="0" rIns="0" bIns="0" rtlCol="0" anchor="t">
            <a:spAutoFit/>
          </a:bodyPr>
          <a:lstStyle/>
          <a:p>
            <a:pPr algn="l">
              <a:lnSpc>
                <a:spcPts val="4507"/>
              </a:lnSpc>
              <a:spcBef>
                <a:spcPct val="0"/>
              </a:spcBef>
            </a:pPr>
            <a:r>
              <a:rPr lang="en-US" sz="3005" b="1" spc="30">
                <a:solidFill>
                  <a:srgbClr val="EBEFF2"/>
                </a:solidFill>
                <a:latin typeface="Evolventa Bold"/>
                <a:ea typeface="Evolventa Bold"/>
                <a:cs typeface="Evolventa Bold"/>
                <a:sym typeface="Evolventa Bold"/>
              </a:rPr>
              <a:t>Polish-Ukrainian Bachelor's program "Business psychology" with University of Public and Individual Security "Apeiron" in Krakow (Poland)</a:t>
            </a:r>
          </a:p>
        </p:txBody>
      </p:sp>
      <p:grpSp>
        <p:nvGrpSpPr>
          <p:cNvPr id="29" name="Group 29"/>
          <p:cNvGrpSpPr/>
          <p:nvPr/>
        </p:nvGrpSpPr>
        <p:grpSpPr>
          <a:xfrm>
            <a:off x="5169099" y="7592725"/>
            <a:ext cx="1535625" cy="1501518"/>
            <a:chOff x="0" y="0"/>
            <a:chExt cx="404445" cy="395461"/>
          </a:xfrm>
        </p:grpSpPr>
        <p:sp>
          <p:nvSpPr>
            <p:cNvPr id="30" name="Freeform 30"/>
            <p:cNvSpPr/>
            <p:nvPr/>
          </p:nvSpPr>
          <p:spPr>
            <a:xfrm>
              <a:off x="0" y="0"/>
              <a:ext cx="404445" cy="395461"/>
            </a:xfrm>
            <a:custGeom>
              <a:avLst/>
              <a:gdLst/>
              <a:ahLst/>
              <a:cxnLst/>
              <a:rect l="l" t="t" r="r" b="b"/>
              <a:pathLst>
                <a:path w="404445" h="395461">
                  <a:moveTo>
                    <a:pt x="0" y="0"/>
                  </a:moveTo>
                  <a:lnTo>
                    <a:pt x="404445" y="0"/>
                  </a:lnTo>
                  <a:lnTo>
                    <a:pt x="404445" y="395461"/>
                  </a:lnTo>
                  <a:lnTo>
                    <a:pt x="0" y="395461"/>
                  </a:lnTo>
                  <a:close/>
                </a:path>
              </a:pathLst>
            </a:custGeom>
            <a:solidFill>
              <a:srgbClr val="EBEFF2"/>
            </a:solidFill>
          </p:spPr>
        </p:sp>
        <p:sp>
          <p:nvSpPr>
            <p:cNvPr id="31" name="TextBox 31"/>
            <p:cNvSpPr txBox="1"/>
            <p:nvPr/>
          </p:nvSpPr>
          <p:spPr>
            <a:xfrm>
              <a:off x="0" y="-114300"/>
              <a:ext cx="404445" cy="509761"/>
            </a:xfrm>
            <a:prstGeom prst="rect">
              <a:avLst/>
            </a:prstGeom>
          </p:spPr>
          <p:txBody>
            <a:bodyPr lIns="50800" tIns="50800" rIns="50800" bIns="50800" rtlCol="0" anchor="ctr"/>
            <a:lstStyle/>
            <a:p>
              <a:pPr algn="ctr">
                <a:lnSpc>
                  <a:spcPts val="3074"/>
                </a:lnSpc>
              </a:pPr>
              <a:endParaRPr/>
            </a:p>
          </p:txBody>
        </p:sp>
      </p:grpSp>
      <p:sp>
        <p:nvSpPr>
          <p:cNvPr id="32" name="Freeform 32"/>
          <p:cNvSpPr/>
          <p:nvPr/>
        </p:nvSpPr>
        <p:spPr>
          <a:xfrm>
            <a:off x="5229364" y="7639079"/>
            <a:ext cx="1415097" cy="1408808"/>
          </a:xfrm>
          <a:custGeom>
            <a:avLst/>
            <a:gdLst/>
            <a:ahLst/>
            <a:cxnLst/>
            <a:rect l="l" t="t" r="r" b="b"/>
            <a:pathLst>
              <a:path w="1415097" h="1408808">
                <a:moveTo>
                  <a:pt x="0" y="0"/>
                </a:moveTo>
                <a:lnTo>
                  <a:pt x="1415097" y="0"/>
                </a:lnTo>
                <a:lnTo>
                  <a:pt x="1415097" y="1408808"/>
                </a:lnTo>
                <a:lnTo>
                  <a:pt x="0" y="1408808"/>
                </a:lnTo>
                <a:lnTo>
                  <a:pt x="0" y="0"/>
                </a:lnTo>
                <a:close/>
              </a:path>
            </a:pathLst>
          </a:custGeom>
          <a:blipFill>
            <a:blip r:embed="rId9"/>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2001</Words>
  <Application>Microsoft Macintosh PowerPoint</Application>
  <PresentationFormat>Произвольный</PresentationFormat>
  <Paragraphs>195</Paragraphs>
  <Slides>27</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27</vt:i4>
      </vt:variant>
    </vt:vector>
  </HeadingPairs>
  <TitlesOfParts>
    <vt:vector size="36" baseType="lpstr">
      <vt:lpstr>Peace Sans</vt:lpstr>
      <vt:lpstr>Calibri</vt:lpstr>
      <vt:lpstr>Evolventa Bold</vt:lpstr>
      <vt:lpstr>Evolventa</vt:lpstr>
      <vt:lpstr>Open Sans</vt:lpstr>
      <vt:lpstr>Arial</vt:lpstr>
      <vt:lpstr>Coco Gothic Bold</vt:lpstr>
      <vt:lpstr>Arial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ХНЕУ</dc:title>
  <cp:lastModifiedBy>Yuliya Dobroskok</cp:lastModifiedBy>
  <cp:revision>3</cp:revision>
  <dcterms:created xsi:type="dcterms:W3CDTF">2006-08-16T00:00:00Z</dcterms:created>
  <dcterms:modified xsi:type="dcterms:W3CDTF">2025-01-16T12:57:57Z</dcterms:modified>
  <dc:identifier>DAFSnMY4Dbs</dc:identifier>
</cp:coreProperties>
</file>